
<file path=[Content_Types].xml><?xml version="1.0" encoding="utf-8"?>
<Types xmlns="http://schemas.openxmlformats.org/package/2006/content-types">
  <Default Extension="avi" ContentType="video/x-msvideo"/>
  <Default Extension="bin" ContentType="application/vnd.openxmlformats-officedocument.oleObject"/>
  <Default Extension="doc" ContentType="application/msword"/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59" r:id="rId2"/>
    <p:sldId id="346" r:id="rId3"/>
    <p:sldId id="368" r:id="rId4"/>
    <p:sldId id="340" r:id="rId5"/>
    <p:sldId id="336" r:id="rId6"/>
    <p:sldId id="326" r:id="rId7"/>
    <p:sldId id="327" r:id="rId8"/>
    <p:sldId id="328" r:id="rId9"/>
    <p:sldId id="342" r:id="rId10"/>
    <p:sldId id="318" r:id="rId11"/>
    <p:sldId id="320" r:id="rId12"/>
    <p:sldId id="343" r:id="rId13"/>
    <p:sldId id="317" r:id="rId14"/>
    <p:sldId id="353" r:id="rId15"/>
    <p:sldId id="357" r:id="rId16"/>
    <p:sldId id="341" r:id="rId17"/>
    <p:sldId id="352" r:id="rId18"/>
    <p:sldId id="323" r:id="rId19"/>
    <p:sldId id="356" r:id="rId20"/>
    <p:sldId id="275" r:id="rId21"/>
    <p:sldId id="363" r:id="rId22"/>
    <p:sldId id="362" r:id="rId23"/>
    <p:sldId id="360" r:id="rId24"/>
    <p:sldId id="361" r:id="rId25"/>
    <p:sldId id="365" r:id="rId26"/>
    <p:sldId id="329" r:id="rId27"/>
    <p:sldId id="282" r:id="rId28"/>
    <p:sldId id="321" r:id="rId29"/>
    <p:sldId id="366" r:id="rId30"/>
    <p:sldId id="345" r:id="rId31"/>
    <p:sldId id="330" r:id="rId32"/>
    <p:sldId id="331" r:id="rId33"/>
    <p:sldId id="337" r:id="rId34"/>
    <p:sldId id="338" r:id="rId35"/>
    <p:sldId id="351" r:id="rId36"/>
    <p:sldId id="350" r:id="rId37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4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CC66"/>
    <a:srgbClr val="0033CC"/>
    <a:srgbClr val="0066FF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6" autoAdjust="0"/>
    <p:restoredTop sz="94702" autoAdjust="0"/>
  </p:normalViewPr>
  <p:slideViewPr>
    <p:cSldViewPr>
      <p:cViewPr varScale="1">
        <p:scale>
          <a:sx n="125" d="100"/>
          <a:sy n="125" d="100"/>
        </p:scale>
        <p:origin x="114" y="756"/>
      </p:cViewPr>
      <p:guideLst>
        <p:guide orient="horz" pos="25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119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7" tIns="48328" rIns="96657" bIns="48328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7" tIns="48328" rIns="96657" bIns="4832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7" tIns="48328" rIns="96657" bIns="48328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7" tIns="48328" rIns="96657" bIns="4832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003CBF71-EC6D-42A9-8A68-10DF1FE64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1807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65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A621B6F8-5087-4AB7-8E60-E86703FF2A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584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8F550-45C5-4AF7-8A75-66437608B1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705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90D87-EFBB-406E-ADA8-DE10D75B1F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082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6700" y="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69C6A-B94D-46B5-B0B1-E81AFCD427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003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266700" y="0"/>
            <a:ext cx="8610600" cy="609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14A5A-79B5-4308-AA8E-931367F96F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585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A8988-6895-42EE-99E7-0FE386E8D1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3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7ABDE-E0A5-4D3F-939C-7DB96E6C32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228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11D0BB-F95B-4354-BB3A-74C8BFE682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103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C8530-BA8C-4763-B314-4AD8C3001C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820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71387-CEC7-478E-B596-2CB2362AD6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339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54B4E-AFE0-4AB3-BD34-CDFFB76A0D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685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7BA2D-46F8-4C80-823A-CC7B4F0A91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66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25430-4B04-4ADC-9AB5-491902B0A9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315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773A851-6BD8-4DB6-85E3-2E4F80EC3F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2.png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tiff"/><Relationship Id="rId4" Type="http://schemas.openxmlformats.org/officeDocument/2006/relationships/image" Target="../media/image3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if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tif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oleObject" Target="../embeddings/Microsoft_Word_97_-_2003_Document.doc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tiff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tif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iff"/><Relationship Id="rId2" Type="http://schemas.openxmlformats.org/officeDocument/2006/relationships/image" Target="../media/image56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tiff"/><Relationship Id="rId4" Type="http://schemas.openxmlformats.org/officeDocument/2006/relationships/image" Target="../media/image31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iff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tiff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9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14.wmf"/><Relationship Id="rId21" Type="http://schemas.openxmlformats.org/officeDocument/2006/relationships/image" Target="../media/image23.emf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21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23" Type="http://schemas.openxmlformats.org/officeDocument/2006/relationships/image" Target="../media/image25.tif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22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7.bin"/><Relationship Id="rId22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Dynamic systems drive cellular functions</a:t>
            </a:r>
          </a:p>
        </p:txBody>
      </p:sp>
      <p:sp>
        <p:nvSpPr>
          <p:cNvPr id="2051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7" name="19-10-2006rtm4movie2.avi">
            <a:hlinkClick r:id="" action="ppaction://media"/>
          </p:cNvPr>
          <p:cNvPicPr>
            <a:picLocks noGrp="1" noChangeAspect="1" noChangeArrowheads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>
          <a:xfrm>
            <a:off x="381000" y="1066800"/>
            <a:ext cx="4648200" cy="46482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" name="Movie 8 High Resolution-HD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7"/>
          <a:srcRect r="50000" b="50000"/>
          <a:stretch/>
        </p:blipFill>
        <p:spPr>
          <a:xfrm>
            <a:off x="5257800" y="1066800"/>
            <a:ext cx="3505200" cy="332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82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3" fill="hold"/>
                                        <p:tgtEl>
                                          <p:spTgt spid="2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160" fill="hold"/>
                                        <p:tgtEl>
                                          <p:spTgt spid="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7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08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3" r="35870"/>
          <a:stretch>
            <a:fillRect/>
          </a:stretch>
        </p:blipFill>
        <p:spPr bwMode="auto">
          <a:xfrm>
            <a:off x="261938" y="500063"/>
            <a:ext cx="8548687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vector map</a:t>
            </a:r>
          </a:p>
        </p:txBody>
      </p:sp>
      <p:sp>
        <p:nvSpPr>
          <p:cNvPr id="11268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9" name="Text Box 11"/>
          <p:cNvSpPr txBox="1">
            <a:spLocks noChangeArrowheads="1"/>
          </p:cNvSpPr>
          <p:nvPr/>
        </p:nvSpPr>
        <p:spPr bwMode="auto">
          <a:xfrm>
            <a:off x="0" y="5670550"/>
            <a:ext cx="17684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S</a:t>
            </a:r>
            <a:r>
              <a:rPr lang="en-US" altLang="en-US" sz="2400" baseline="-25000">
                <a:latin typeface="Times New Roman" pitchFamily="18" charset="0"/>
              </a:rPr>
              <a:t>1</a:t>
            </a:r>
            <a:r>
              <a:rPr lang="en-US" altLang="en-US" sz="2400">
                <a:latin typeface="Times New Roman" pitchFamily="18" charset="0"/>
              </a:rPr>
              <a:t>=ATP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S</a:t>
            </a:r>
            <a:r>
              <a:rPr lang="en-US" altLang="en-US" sz="2400" baseline="-25000">
                <a:latin typeface="Times New Roman" pitchFamily="18" charset="0"/>
              </a:rPr>
              <a:t>2</a:t>
            </a:r>
            <a:r>
              <a:rPr lang="en-US" altLang="en-US" sz="2400">
                <a:latin typeface="Times New Roman" pitchFamily="18" charset="0"/>
              </a:rPr>
              <a:t>=ADP</a:t>
            </a:r>
          </a:p>
        </p:txBody>
      </p:sp>
      <p:pic>
        <p:nvPicPr>
          <p:cNvPr id="1127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8" r="45033" b="50000"/>
          <a:stretch>
            <a:fillRect/>
          </a:stretch>
        </p:blipFill>
        <p:spPr bwMode="auto">
          <a:xfrm>
            <a:off x="2667000" y="6296025"/>
            <a:ext cx="4648200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3095625" y="4395788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F5F383-00C4-BAC3-0B5F-923AD7C5EC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temporal dynamics</a:t>
            </a:r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5715000" y="1752600"/>
            <a:ext cx="17684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33CC"/>
                </a:solidFill>
                <a:latin typeface="Times New Roman" pitchFamily="18" charset="0"/>
              </a:rPr>
              <a:t>S</a:t>
            </a:r>
            <a:r>
              <a:rPr lang="en-US" altLang="en-US" sz="2400" baseline="-25000">
                <a:solidFill>
                  <a:srgbClr val="0033CC"/>
                </a:solidFill>
                <a:latin typeface="Times New Roman" pitchFamily="18" charset="0"/>
              </a:rPr>
              <a:t>1</a:t>
            </a:r>
            <a:r>
              <a:rPr lang="en-US" altLang="en-US" sz="2400">
                <a:solidFill>
                  <a:srgbClr val="0033CC"/>
                </a:solidFill>
                <a:latin typeface="Times New Roman" pitchFamily="18" charset="0"/>
              </a:rPr>
              <a:t>=ATP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CC66"/>
                </a:solidFill>
                <a:latin typeface="Times New Roman" pitchFamily="18" charset="0"/>
              </a:rPr>
              <a:t>S</a:t>
            </a:r>
            <a:r>
              <a:rPr lang="en-US" altLang="en-US" sz="2400" baseline="-25000">
                <a:solidFill>
                  <a:srgbClr val="00CC66"/>
                </a:solidFill>
                <a:latin typeface="Times New Roman" pitchFamily="18" charset="0"/>
              </a:rPr>
              <a:t>2</a:t>
            </a:r>
            <a:r>
              <a:rPr lang="en-US" altLang="en-US" sz="2400">
                <a:solidFill>
                  <a:srgbClr val="00CC66"/>
                </a:solidFill>
                <a:latin typeface="Times New Roman" pitchFamily="18" charset="0"/>
              </a:rPr>
              <a:t>=ADP</a:t>
            </a:r>
          </a:p>
        </p:txBody>
      </p:sp>
      <p:pic>
        <p:nvPicPr>
          <p:cNvPr id="1229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38" y="5180013"/>
            <a:ext cx="2519362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5" b="5074"/>
          <a:stretch>
            <a:fillRect/>
          </a:stretch>
        </p:blipFill>
        <p:spPr bwMode="auto">
          <a:xfrm>
            <a:off x="4191000" y="4826000"/>
            <a:ext cx="4495800" cy="187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533400"/>
            <a:ext cx="12344400" cy="473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BADD79E-986C-0523-2D13-E313A93F41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Oscillations don’t occur for all parameters</a:t>
            </a: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6" name="TextBox 1"/>
          <p:cNvSpPr txBox="1">
            <a:spLocks noChangeArrowheads="1"/>
          </p:cNvSpPr>
          <p:nvPr/>
        </p:nvSpPr>
        <p:spPr bwMode="auto">
          <a:xfrm>
            <a:off x="1655763" y="3762375"/>
            <a:ext cx="860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  <a:sym typeface="Symbol" pitchFamily="18" charset="2"/>
              </a:rPr>
              <a:t> = 1</a:t>
            </a: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895350"/>
            <a:ext cx="3911600" cy="293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923925"/>
            <a:ext cx="3786188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9" name="TextBox 10"/>
          <p:cNvSpPr txBox="1">
            <a:spLocks noChangeArrowheads="1"/>
          </p:cNvSpPr>
          <p:nvPr/>
        </p:nvSpPr>
        <p:spPr bwMode="auto">
          <a:xfrm>
            <a:off x="6019800" y="3762375"/>
            <a:ext cx="10906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  <a:sym typeface="Symbol" pitchFamily="18" charset="2"/>
              </a:rPr>
              <a:t> = 1.1</a:t>
            </a: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133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992563"/>
            <a:ext cx="3057525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21" name="TextBox 12"/>
          <p:cNvSpPr txBox="1">
            <a:spLocks noChangeArrowheads="1"/>
          </p:cNvSpPr>
          <p:nvPr/>
        </p:nvSpPr>
        <p:spPr bwMode="auto">
          <a:xfrm>
            <a:off x="3727450" y="6172200"/>
            <a:ext cx="1244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  <a:sym typeface="Symbol" pitchFamily="18" charset="2"/>
              </a:rPr>
              <a:t> = 1.25</a:t>
            </a:r>
            <a:endParaRPr lang="en-US" altLang="en-US" sz="240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2"/>
                </a:solidFill>
              </a:rPr>
              <a:t>MATLAB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4340" name="Rectangle 51"/>
          <p:cNvSpPr>
            <a:spLocks noChangeArrowheads="1"/>
          </p:cNvSpPr>
          <p:nvPr/>
        </p:nvSpPr>
        <p:spPr bwMode="auto">
          <a:xfrm>
            <a:off x="838200" y="990600"/>
            <a:ext cx="74676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/>
              <a:t>Good, general-purpose mathematics package.</a:t>
            </a:r>
          </a:p>
          <a:p>
            <a:pPr eaLnBrk="1" hangingPunct="1"/>
            <a:r>
              <a:rPr lang="en-US" altLang="en-US" dirty="0"/>
              <a:t>Great for real data, so-so on symbolic</a:t>
            </a:r>
          </a:p>
          <a:p>
            <a:pPr eaLnBrk="1" hangingPunct="1"/>
            <a:r>
              <a:rPr lang="en-US" altLang="en-US" dirty="0"/>
              <a:t>Based on the manipulation and processing of matrices / lists (arrays)</a:t>
            </a:r>
          </a:p>
          <a:p>
            <a:pPr eaLnBrk="1" hangingPunct="1"/>
            <a:r>
              <a:rPr lang="en-US" altLang="en-US" dirty="0"/>
              <a:t>Full programming language</a:t>
            </a:r>
          </a:p>
          <a:p>
            <a:pPr eaLnBrk="1" hangingPunct="1"/>
            <a:r>
              <a:rPr lang="en-US" altLang="en-US" dirty="0"/>
              <a:t>Good support both from The </a:t>
            </a:r>
            <a:r>
              <a:rPr lang="en-US" altLang="en-US" dirty="0" err="1"/>
              <a:t>Mathworks</a:t>
            </a:r>
            <a:r>
              <a:rPr lang="en-US" altLang="en-US" dirty="0"/>
              <a:t> and general users</a:t>
            </a:r>
          </a:p>
          <a:p>
            <a:pPr eaLnBrk="1" hangingPunct="1"/>
            <a:r>
              <a:rPr lang="en-US" altLang="en-US" dirty="0"/>
              <a:t>Google and the help screens are a great resource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2"/>
                </a:solidFill>
              </a:rPr>
              <a:t>MATLAB vs. Python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4340" name="Rectangle 51"/>
          <p:cNvSpPr>
            <a:spLocks noChangeArrowheads="1"/>
          </p:cNvSpPr>
          <p:nvPr/>
        </p:nvSpPr>
        <p:spPr bwMode="auto">
          <a:xfrm>
            <a:off x="685800" y="1447800"/>
            <a:ext cx="36957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800"/>
              </a:spcAft>
            </a:pPr>
            <a:r>
              <a:rPr lang="en-US" altLang="en-US" sz="2400" dirty="0"/>
              <a:t>Commercial</a:t>
            </a:r>
          </a:p>
          <a:p>
            <a:pPr eaLnBrk="1" hangingPunct="1">
              <a:spcAft>
                <a:spcPts val="1800"/>
              </a:spcAft>
            </a:pPr>
            <a:r>
              <a:rPr lang="en-US" altLang="en-US" sz="2400" dirty="0"/>
              <a:t>Designed for real data</a:t>
            </a:r>
          </a:p>
          <a:p>
            <a:pPr eaLnBrk="1" hangingPunct="1">
              <a:spcAft>
                <a:spcPts val="1800"/>
              </a:spcAft>
            </a:pPr>
            <a:r>
              <a:rPr lang="en-US" altLang="en-US" sz="2400" dirty="0"/>
              <a:t>Toolboxes for specialization</a:t>
            </a:r>
          </a:p>
          <a:p>
            <a:pPr eaLnBrk="1" hangingPunct="1">
              <a:spcAft>
                <a:spcPts val="1800"/>
              </a:spcAft>
            </a:pPr>
            <a:r>
              <a:rPr lang="en-US" altLang="en-US" sz="2400" dirty="0"/>
              <a:t>Core programming capabilities</a:t>
            </a:r>
          </a:p>
          <a:p>
            <a:pPr eaLnBrk="1" hangingPunct="1">
              <a:spcAft>
                <a:spcPts val="1800"/>
              </a:spcAft>
            </a:pPr>
            <a:r>
              <a:rPr lang="en-US" altLang="en-US" sz="2400" dirty="0"/>
              <a:t>Inefficient execution</a:t>
            </a:r>
          </a:p>
        </p:txBody>
      </p:sp>
      <p:sp>
        <p:nvSpPr>
          <p:cNvPr id="5" name="Rectangle 51"/>
          <p:cNvSpPr>
            <a:spLocks noChangeArrowheads="1"/>
          </p:cNvSpPr>
          <p:nvPr/>
        </p:nvSpPr>
        <p:spPr bwMode="auto">
          <a:xfrm>
            <a:off x="4800600" y="1447800"/>
            <a:ext cx="388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800"/>
              </a:spcAft>
            </a:pPr>
            <a:r>
              <a:rPr lang="en-US" altLang="en-US" sz="2400" dirty="0"/>
              <a:t>Open source</a:t>
            </a:r>
          </a:p>
          <a:p>
            <a:pPr eaLnBrk="1" hangingPunct="1">
              <a:spcAft>
                <a:spcPts val="1800"/>
              </a:spcAft>
            </a:pPr>
            <a:r>
              <a:rPr lang="en-US" altLang="en-US" sz="2400" dirty="0"/>
              <a:t>Adaptable</a:t>
            </a:r>
          </a:p>
          <a:p>
            <a:pPr eaLnBrk="1" hangingPunct="1">
              <a:spcAft>
                <a:spcPts val="1800"/>
              </a:spcAft>
            </a:pPr>
            <a:r>
              <a:rPr lang="en-US" altLang="en-US" sz="2400" dirty="0"/>
              <a:t>Many libraries. For math: </a:t>
            </a:r>
            <a:r>
              <a:rPr lang="en-US" altLang="en-US" sz="2400" dirty="0" err="1"/>
              <a:t>NumPy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SciPy</a:t>
            </a:r>
            <a:endParaRPr lang="en-US" altLang="en-US" sz="2400" dirty="0"/>
          </a:p>
          <a:p>
            <a:pPr eaLnBrk="1" hangingPunct="1">
              <a:spcAft>
                <a:spcPts val="1800"/>
              </a:spcAft>
            </a:pPr>
            <a:r>
              <a:rPr lang="en-US" altLang="en-US" sz="2400" dirty="0"/>
              <a:t>“elegant” programming syntax</a:t>
            </a:r>
          </a:p>
          <a:p>
            <a:pPr eaLnBrk="1" hangingPunct="1">
              <a:spcAft>
                <a:spcPts val="1800"/>
              </a:spcAft>
            </a:pPr>
            <a:r>
              <a:rPr lang="en-US" altLang="en-US" sz="2400" dirty="0"/>
              <a:t>Inefficient execution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76400" y="833735"/>
            <a:ext cx="14618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33CC"/>
                </a:solidFill>
                <a:latin typeface="+mn-lt"/>
              </a:rPr>
              <a:t>MATLAB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67400" y="812105"/>
            <a:ext cx="1226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33CC"/>
                </a:solidFill>
                <a:latin typeface="+mn-lt"/>
              </a:rPr>
              <a:t>Python</a:t>
            </a:r>
          </a:p>
        </p:txBody>
      </p:sp>
    </p:spTree>
    <p:extLst>
      <p:ext uri="{BB962C8B-B14F-4D97-AF65-F5344CB8AC3E}">
        <p14:creationId xmlns:p14="http://schemas.microsoft.com/office/powerpoint/2010/main" val="1066729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/>
              <a:t>https://cuit.columbia.edu/content/matlab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D30B60-F3D9-E360-731D-3214813C5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503" y="772500"/>
            <a:ext cx="5934993" cy="60855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D99F994-0DFB-090D-6E68-AE0A2E8059D3}"/>
              </a:ext>
            </a:extLst>
          </p:cNvPr>
          <p:cNvSpPr/>
          <p:nvPr/>
        </p:nvSpPr>
        <p:spPr>
          <a:xfrm>
            <a:off x="5334000" y="457200"/>
            <a:ext cx="2438400" cy="914400"/>
          </a:xfrm>
          <a:prstGeom prst="rect">
            <a:avLst/>
          </a:prstGeom>
          <a:noFill/>
          <a:ln w="38100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1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2"/>
                </a:solidFill>
              </a:rPr>
              <a:t>MATLAB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2"/>
          <a:stretch>
            <a:fillRect/>
          </a:stretch>
        </p:blipFill>
        <p:spPr bwMode="auto">
          <a:xfrm>
            <a:off x="266701" y="990601"/>
            <a:ext cx="8633278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51"/>
          <p:cNvSpPr>
            <a:spLocks noChangeArrowheads="1"/>
          </p:cNvSpPr>
          <p:nvPr/>
        </p:nvSpPr>
        <p:spPr bwMode="auto">
          <a:xfrm>
            <a:off x="384175" y="228600"/>
            <a:ext cx="85217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000" dirty="0"/>
              <a:t>http://www.mathworks.com/support/learn-with-matlab-tutorials.html</a:t>
            </a:r>
          </a:p>
          <a:p>
            <a:pPr eaLnBrk="1" hangingPunct="1"/>
            <a:endParaRPr lang="en-US" alt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5A1F15-25B3-9D1E-5A26-79AB75C309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6719"/>
          <a:stretch>
            <a:fillRect/>
          </a:stretch>
        </p:blipFill>
        <p:spPr>
          <a:xfrm>
            <a:off x="457200" y="762000"/>
            <a:ext cx="8001000" cy="6096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8FB7EDB-629E-72EE-C331-E0A07DD0EFDA}"/>
              </a:ext>
            </a:extLst>
          </p:cNvPr>
          <p:cNvSpPr/>
          <p:nvPr/>
        </p:nvSpPr>
        <p:spPr>
          <a:xfrm>
            <a:off x="370892" y="2502016"/>
            <a:ext cx="2296108" cy="2603383"/>
          </a:xfrm>
          <a:prstGeom prst="rect">
            <a:avLst/>
          </a:prstGeom>
          <a:noFill/>
          <a:ln w="38100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30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2"/>
                </a:solidFill>
              </a:rPr>
              <a:t>MATLAB in this course will use: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85800" y="11430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/>
              <a:t>a basic knowledge of navigating and working in MATLAB.</a:t>
            </a:r>
          </a:p>
          <a:p>
            <a:pPr eaLnBrk="1" hangingPunct="1"/>
            <a:r>
              <a:rPr lang="en-US" altLang="en-US" dirty="0"/>
              <a:t>ODE solver, ode45</a:t>
            </a:r>
          </a:p>
          <a:p>
            <a:pPr lvl="1" eaLnBrk="1" hangingPunct="1"/>
            <a:r>
              <a:rPr lang="en-US" altLang="en-US" dirty="0"/>
              <a:t>requires</a:t>
            </a:r>
          </a:p>
          <a:p>
            <a:pPr lvl="2" eaLnBrk="1" hangingPunct="1"/>
            <a:r>
              <a:rPr lang="en-US" altLang="en-US" dirty="0"/>
              <a:t>set of ODEs describing system</a:t>
            </a:r>
          </a:p>
          <a:p>
            <a:pPr lvl="2" eaLnBrk="1" hangingPunct="1"/>
            <a:r>
              <a:rPr lang="en-US" altLang="en-US" dirty="0"/>
              <a:t>initial conditions</a:t>
            </a:r>
          </a:p>
          <a:p>
            <a:pPr lvl="2" eaLnBrk="1" hangingPunct="1"/>
            <a:r>
              <a:rPr lang="en-US" altLang="en-US" dirty="0"/>
              <a:t>timeframe of solution</a:t>
            </a:r>
          </a:p>
          <a:p>
            <a:pPr lvl="1" eaLnBrk="1" hangingPunct="1"/>
            <a:r>
              <a:rPr lang="en-US" altLang="en-US" dirty="0"/>
              <a:t>there are other solvers available, but this is a good starting point</a:t>
            </a:r>
          </a:p>
          <a:p>
            <a:pPr eaLnBrk="1" hangingPunct="1"/>
            <a:endParaRPr lang="en-US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2"/>
                </a:solidFill>
              </a:rPr>
              <a:t>Arrays and Matrices</a:t>
            </a:r>
          </a:p>
        </p:txBody>
      </p:sp>
      <p:sp>
        <p:nvSpPr>
          <p:cNvPr id="19459" name="Rectangle 8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81000" y="914400"/>
            <a:ext cx="9854796" cy="4492625"/>
            <a:chOff x="2667000" y="841375"/>
            <a:chExt cx="8640186" cy="3938906"/>
          </a:xfrm>
        </p:grpSpPr>
        <p:sp>
          <p:nvSpPr>
            <p:cNvPr id="19460" name="Rectangle 11"/>
            <p:cNvSpPr>
              <a:spLocks noChangeArrowheads="1"/>
            </p:cNvSpPr>
            <p:nvPr/>
          </p:nvSpPr>
          <p:spPr bwMode="auto">
            <a:xfrm>
              <a:off x="2667000" y="841375"/>
              <a:ext cx="5737148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i="1" dirty="0">
                  <a:solidFill>
                    <a:srgbClr val="000000"/>
                  </a:solidFill>
                </a:rPr>
                <a:t>Matrices: m (rows) x n (column)</a:t>
              </a:r>
              <a:endParaRPr lang="en-US" altLang="en-US" sz="3600" dirty="0">
                <a:latin typeface="Times New Roman" pitchFamily="18" charset="0"/>
              </a:endParaRPr>
            </a:p>
          </p:txBody>
        </p:sp>
        <p:sp>
          <p:nvSpPr>
            <p:cNvPr id="19468" name="Rectangle 19"/>
            <p:cNvSpPr>
              <a:spLocks noChangeArrowheads="1"/>
            </p:cNvSpPr>
            <p:nvPr/>
          </p:nvSpPr>
          <p:spPr bwMode="auto">
            <a:xfrm>
              <a:off x="2667000" y="1162050"/>
              <a:ext cx="11381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i="1">
                  <a:solidFill>
                    <a:srgbClr val="000000"/>
                  </a:solidFill>
                </a:rPr>
                <a:t> </a:t>
              </a:r>
              <a:endParaRPr lang="en-US" altLang="en-US" sz="3600">
                <a:latin typeface="Times New Roman" pitchFamily="18" charset="0"/>
              </a:endParaRPr>
            </a:p>
          </p:txBody>
        </p:sp>
        <p:sp>
          <p:nvSpPr>
            <p:cNvPr id="19469" name="Rectangle 20"/>
            <p:cNvSpPr>
              <a:spLocks noChangeArrowheads="1"/>
            </p:cNvSpPr>
            <p:nvPr/>
          </p:nvSpPr>
          <p:spPr bwMode="auto">
            <a:xfrm>
              <a:off x="2667000" y="1482725"/>
              <a:ext cx="3462486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i="1">
                  <a:solidFill>
                    <a:srgbClr val="000000"/>
                  </a:solidFill>
                </a:rPr>
                <a:t>Entered as follows:</a:t>
              </a:r>
              <a:endParaRPr lang="en-US" altLang="en-US" sz="3600">
                <a:latin typeface="Times New Roman" pitchFamily="18" charset="0"/>
              </a:endParaRPr>
            </a:p>
          </p:txBody>
        </p:sp>
        <p:sp>
          <p:nvSpPr>
            <p:cNvPr id="19470" name="Rectangle 21"/>
            <p:cNvSpPr>
              <a:spLocks noChangeArrowheads="1"/>
            </p:cNvSpPr>
            <p:nvPr/>
          </p:nvSpPr>
          <p:spPr bwMode="auto">
            <a:xfrm>
              <a:off x="5037138" y="1482725"/>
              <a:ext cx="11381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i="1">
                  <a:solidFill>
                    <a:srgbClr val="000000"/>
                  </a:solidFill>
                </a:rPr>
                <a:t> </a:t>
              </a:r>
              <a:endParaRPr lang="en-US" altLang="en-US" sz="3600">
                <a:latin typeface="Times New Roman" pitchFamily="18" charset="0"/>
              </a:endParaRPr>
            </a:p>
          </p:txBody>
        </p:sp>
        <p:sp>
          <p:nvSpPr>
            <p:cNvPr id="19471" name="Rectangle 22"/>
            <p:cNvSpPr>
              <a:spLocks noChangeArrowheads="1"/>
            </p:cNvSpPr>
            <p:nvPr/>
          </p:nvSpPr>
          <p:spPr bwMode="auto">
            <a:xfrm>
              <a:off x="2667000" y="1819275"/>
              <a:ext cx="4937249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dirty="0">
                  <a:solidFill>
                    <a:srgbClr val="000000"/>
                  </a:solidFill>
                  <a:latin typeface="Courier New" pitchFamily="49" charset="0"/>
                </a:rPr>
                <a:t>mat1=[1 2 3 ; 4 5 6]</a:t>
              </a:r>
              <a:endParaRPr lang="en-US" altLang="en-US" sz="3600" dirty="0">
                <a:latin typeface="Times New Roman" pitchFamily="18" charset="0"/>
              </a:endParaRPr>
            </a:p>
          </p:txBody>
        </p:sp>
        <p:sp>
          <p:nvSpPr>
            <p:cNvPr id="19472" name="Rectangle 23"/>
            <p:cNvSpPr>
              <a:spLocks noChangeArrowheads="1"/>
            </p:cNvSpPr>
            <p:nvPr/>
          </p:nvSpPr>
          <p:spPr bwMode="auto">
            <a:xfrm>
              <a:off x="7358063" y="1819275"/>
              <a:ext cx="24686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Courier New" pitchFamily="49" charset="0"/>
                </a:rPr>
                <a:t> </a:t>
              </a:r>
              <a:endParaRPr lang="en-US" altLang="en-US" sz="3600">
                <a:latin typeface="Times New Roman" pitchFamily="18" charset="0"/>
              </a:endParaRPr>
            </a:p>
          </p:txBody>
        </p:sp>
        <p:sp>
          <p:nvSpPr>
            <p:cNvPr id="19473" name="Rectangle 24"/>
            <p:cNvSpPr>
              <a:spLocks noChangeArrowheads="1"/>
            </p:cNvSpPr>
            <p:nvPr/>
          </p:nvSpPr>
          <p:spPr bwMode="auto">
            <a:xfrm>
              <a:off x="2667000" y="2120900"/>
              <a:ext cx="466634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i="1" dirty="0">
                  <a:solidFill>
                    <a:srgbClr val="000000"/>
                  </a:solidFill>
                </a:rPr>
                <a:t>generates  the 2 x 3 array</a:t>
              </a:r>
              <a:endParaRPr lang="en-US" altLang="en-US" sz="3600" dirty="0">
                <a:latin typeface="Times New Roman" pitchFamily="18" charset="0"/>
              </a:endParaRPr>
            </a:p>
          </p:txBody>
        </p:sp>
        <p:sp>
          <p:nvSpPr>
            <p:cNvPr id="19474" name="Rectangle 25"/>
            <p:cNvSpPr>
              <a:spLocks noChangeArrowheads="1"/>
            </p:cNvSpPr>
            <p:nvPr/>
          </p:nvSpPr>
          <p:spPr bwMode="auto">
            <a:xfrm>
              <a:off x="5864225" y="2120900"/>
              <a:ext cx="11381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i="1">
                  <a:solidFill>
                    <a:srgbClr val="000000"/>
                  </a:solidFill>
                </a:rPr>
                <a:t> </a:t>
              </a:r>
              <a:endParaRPr lang="en-US" altLang="en-US" sz="3600">
                <a:latin typeface="Times New Roman" pitchFamily="18" charset="0"/>
              </a:endParaRPr>
            </a:p>
          </p:txBody>
        </p:sp>
        <p:sp>
          <p:nvSpPr>
            <p:cNvPr id="19475" name="Rectangle 26"/>
            <p:cNvSpPr>
              <a:spLocks noChangeArrowheads="1"/>
            </p:cNvSpPr>
            <p:nvPr/>
          </p:nvSpPr>
          <p:spPr bwMode="auto">
            <a:xfrm>
              <a:off x="2667000" y="2455863"/>
              <a:ext cx="123431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dirty="0">
                  <a:solidFill>
                    <a:srgbClr val="000000"/>
                  </a:solidFill>
                  <a:latin typeface="Courier New" pitchFamily="49" charset="0"/>
                </a:rPr>
                <a:t>mat1=</a:t>
              </a:r>
              <a:endParaRPr lang="en-US" altLang="en-US" sz="3600" dirty="0">
                <a:latin typeface="Times New Roman" pitchFamily="18" charset="0"/>
              </a:endParaRPr>
            </a:p>
          </p:txBody>
        </p:sp>
        <p:sp>
          <p:nvSpPr>
            <p:cNvPr id="19476" name="Rectangle 27"/>
            <p:cNvSpPr>
              <a:spLocks noChangeArrowheads="1"/>
            </p:cNvSpPr>
            <p:nvPr/>
          </p:nvSpPr>
          <p:spPr bwMode="auto">
            <a:xfrm>
              <a:off x="3168650" y="2455863"/>
              <a:ext cx="24686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Courier New" pitchFamily="49" charset="0"/>
                </a:rPr>
                <a:t> </a:t>
              </a:r>
              <a:endParaRPr lang="en-US" altLang="en-US" sz="3600">
                <a:latin typeface="Times New Roman" pitchFamily="18" charset="0"/>
              </a:endParaRPr>
            </a:p>
          </p:txBody>
        </p:sp>
        <p:sp>
          <p:nvSpPr>
            <p:cNvPr id="19477" name="Rectangle 28"/>
            <p:cNvSpPr>
              <a:spLocks noChangeArrowheads="1"/>
            </p:cNvSpPr>
            <p:nvPr/>
          </p:nvSpPr>
          <p:spPr bwMode="auto">
            <a:xfrm>
              <a:off x="2667000" y="2773363"/>
              <a:ext cx="24686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Courier New" pitchFamily="49" charset="0"/>
                </a:rPr>
                <a:t> </a:t>
              </a:r>
              <a:endParaRPr lang="en-US" altLang="en-US" sz="3600">
                <a:latin typeface="Times New Roman" pitchFamily="18" charset="0"/>
              </a:endParaRPr>
            </a:p>
          </p:txBody>
        </p:sp>
        <p:sp>
          <p:nvSpPr>
            <p:cNvPr id="19478" name="Rectangle 29"/>
            <p:cNvSpPr>
              <a:spLocks noChangeArrowheads="1"/>
            </p:cNvSpPr>
            <p:nvPr/>
          </p:nvSpPr>
          <p:spPr bwMode="auto">
            <a:xfrm>
              <a:off x="3503613" y="2773363"/>
              <a:ext cx="1728037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dirty="0">
                  <a:solidFill>
                    <a:srgbClr val="000000"/>
                  </a:solidFill>
                  <a:latin typeface="Courier New" pitchFamily="49" charset="0"/>
                </a:rPr>
                <a:t>[1 2 3]</a:t>
              </a:r>
            </a:p>
            <a:p>
              <a:pPr eaLnBrk="1" hangingPunct="1">
                <a:spcBef>
                  <a:spcPct val="0"/>
                </a:spcBef>
                <a:buNone/>
              </a:pPr>
              <a:r>
                <a:rPr lang="en-US" altLang="en-US" dirty="0">
                  <a:solidFill>
                    <a:srgbClr val="000000"/>
                  </a:solidFill>
                  <a:latin typeface="Courier New" pitchFamily="49" charset="0"/>
                </a:rPr>
                <a:t>[4 5 6]</a:t>
              </a:r>
              <a:endParaRPr lang="en-US" altLang="en-US" dirty="0">
                <a:latin typeface="Times New Roman" pitchFamily="18" charset="0"/>
              </a:endParaRPr>
            </a:p>
          </p:txBody>
        </p:sp>
        <p:sp>
          <p:nvSpPr>
            <p:cNvPr id="19479" name="Rectangle 30"/>
            <p:cNvSpPr>
              <a:spLocks noChangeArrowheads="1"/>
            </p:cNvSpPr>
            <p:nvPr/>
          </p:nvSpPr>
          <p:spPr bwMode="auto">
            <a:xfrm>
              <a:off x="5011738" y="2773363"/>
              <a:ext cx="24686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Courier New" pitchFamily="49" charset="0"/>
                </a:rPr>
                <a:t> </a:t>
              </a:r>
              <a:endParaRPr lang="en-US" altLang="en-US" sz="3600">
                <a:latin typeface="Times New Roman" pitchFamily="18" charset="0"/>
              </a:endParaRPr>
            </a:p>
          </p:txBody>
        </p:sp>
        <p:sp>
          <p:nvSpPr>
            <p:cNvPr id="19480" name="Rectangle 31"/>
            <p:cNvSpPr>
              <a:spLocks noChangeArrowheads="1"/>
            </p:cNvSpPr>
            <p:nvPr/>
          </p:nvSpPr>
          <p:spPr bwMode="auto">
            <a:xfrm>
              <a:off x="2667000" y="3089275"/>
              <a:ext cx="24686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Courier New" pitchFamily="49" charset="0"/>
                </a:rPr>
                <a:t> </a:t>
              </a:r>
              <a:endParaRPr lang="en-US" altLang="en-US" sz="3600">
                <a:latin typeface="Times New Roman" pitchFamily="18" charset="0"/>
              </a:endParaRPr>
            </a:p>
          </p:txBody>
        </p:sp>
        <p:sp>
          <p:nvSpPr>
            <p:cNvPr id="19501" name="Rectangle 52"/>
            <p:cNvSpPr>
              <a:spLocks noChangeArrowheads="1"/>
            </p:cNvSpPr>
            <p:nvPr/>
          </p:nvSpPr>
          <p:spPr bwMode="auto">
            <a:xfrm>
              <a:off x="2667000" y="3657600"/>
              <a:ext cx="3366306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dirty="0">
                  <a:solidFill>
                    <a:srgbClr val="000000"/>
                  </a:solidFill>
                  <a:latin typeface="Times New Roman" pitchFamily="18" charset="0"/>
                </a:rPr>
                <a:t>Accessing elements:</a:t>
              </a:r>
              <a:endParaRPr lang="en-US" altLang="en-US" sz="3600" dirty="0">
                <a:latin typeface="Times New Roman" pitchFamily="18" charset="0"/>
              </a:endParaRPr>
            </a:p>
          </p:txBody>
        </p:sp>
        <p:sp>
          <p:nvSpPr>
            <p:cNvPr id="19502" name="Rectangle 53"/>
            <p:cNvSpPr>
              <a:spLocks noChangeArrowheads="1"/>
            </p:cNvSpPr>
            <p:nvPr/>
          </p:nvSpPr>
          <p:spPr bwMode="auto">
            <a:xfrm>
              <a:off x="3271838" y="3630613"/>
              <a:ext cx="10259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 sz="3600">
                <a:latin typeface="Times New Roman" pitchFamily="18" charset="0"/>
              </a:endParaRPr>
            </a:p>
          </p:txBody>
        </p:sp>
        <p:sp>
          <p:nvSpPr>
            <p:cNvPr id="19503" name="Rectangle 54"/>
            <p:cNvSpPr>
              <a:spLocks noChangeArrowheads="1"/>
            </p:cNvSpPr>
            <p:nvPr/>
          </p:nvSpPr>
          <p:spPr bwMode="auto">
            <a:xfrm>
              <a:off x="2667000" y="3968750"/>
              <a:ext cx="71590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dirty="0">
                  <a:solidFill>
                    <a:srgbClr val="000000"/>
                  </a:solidFill>
                  <a:latin typeface="Courier New" pitchFamily="49" charset="0"/>
                </a:rPr>
                <a:t>mat1(2,1) returns the value 4</a:t>
              </a:r>
              <a:endParaRPr lang="en-US" altLang="en-US" sz="3600" dirty="0">
                <a:latin typeface="Times New Roman" pitchFamily="18" charset="0"/>
              </a:endParaRPr>
            </a:p>
          </p:txBody>
        </p:sp>
        <p:sp>
          <p:nvSpPr>
            <p:cNvPr id="19504" name="Rectangle 55"/>
            <p:cNvSpPr>
              <a:spLocks noChangeArrowheads="1"/>
            </p:cNvSpPr>
            <p:nvPr/>
          </p:nvSpPr>
          <p:spPr bwMode="auto">
            <a:xfrm>
              <a:off x="6854825" y="3968750"/>
              <a:ext cx="24686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Courier New" pitchFamily="49" charset="0"/>
                </a:rPr>
                <a:t> </a:t>
              </a:r>
              <a:endParaRPr lang="en-US" altLang="en-US" sz="3600">
                <a:latin typeface="Times New Roman" pitchFamily="18" charset="0"/>
              </a:endParaRPr>
            </a:p>
          </p:txBody>
        </p:sp>
        <p:sp>
          <p:nvSpPr>
            <p:cNvPr id="19505" name="Rectangle 56"/>
            <p:cNvSpPr>
              <a:spLocks noChangeArrowheads="1"/>
            </p:cNvSpPr>
            <p:nvPr/>
          </p:nvSpPr>
          <p:spPr bwMode="auto">
            <a:xfrm>
              <a:off x="2667000" y="4287838"/>
              <a:ext cx="8640186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dirty="0">
                  <a:solidFill>
                    <a:srgbClr val="000000"/>
                  </a:solidFill>
                  <a:latin typeface="Courier New" pitchFamily="49" charset="0"/>
                </a:rPr>
                <a:t>mat1(2,:) returns the value [4 5 6]</a:t>
              </a:r>
              <a:endParaRPr lang="en-US" altLang="en-US" sz="3600" dirty="0">
                <a:latin typeface="Times New Roman" pitchFamily="18" charset="0"/>
              </a:endParaRPr>
            </a:p>
          </p:txBody>
        </p:sp>
        <p:sp>
          <p:nvSpPr>
            <p:cNvPr id="19506" name="Rectangle 57"/>
            <p:cNvSpPr>
              <a:spLocks noChangeArrowheads="1"/>
            </p:cNvSpPr>
            <p:nvPr/>
          </p:nvSpPr>
          <p:spPr bwMode="auto">
            <a:xfrm>
              <a:off x="6854825" y="4287838"/>
              <a:ext cx="24686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Courier New" pitchFamily="49" charset="0"/>
                </a:rPr>
                <a:t> </a:t>
              </a:r>
              <a:endParaRPr lang="en-US" altLang="en-US" sz="3600">
                <a:latin typeface="Times New Roman" pitchFamily="18" charset="0"/>
              </a:endParaRPr>
            </a:p>
          </p:txBody>
        </p:sp>
      </p:grp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BD42219-2053-53BE-5878-D936F6CB93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10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Dynamic systems – HW2Q1 as starting point</a:t>
            </a:r>
          </a:p>
        </p:txBody>
      </p:sp>
      <p:sp>
        <p:nvSpPr>
          <p:cNvPr id="2051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48506" y="888602"/>
            <a:ext cx="60340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In the glycolytic pathway, one point of regulation is the conversion of fructose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449219" y="888602"/>
            <a:ext cx="1397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-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6509544" y="888602"/>
            <a:ext cx="1698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6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6600031" y="888602"/>
            <a:ext cx="1397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-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658769" y="888602"/>
            <a:ext cx="10382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 to fructose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577931" y="888602"/>
            <a:ext cx="1397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-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019969" y="1096565"/>
            <a:ext cx="3143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1,6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1246981" y="1096565"/>
            <a:ext cx="1397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-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07306" y="1096565"/>
            <a:ext cx="51593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 by t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1729581" y="1096565"/>
            <a:ext cx="58674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he enzyme phosphofructokinase (PFK).  ATP, a downstream product of the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1019969" y="1306115"/>
            <a:ext cx="71247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glycolysis pathway, acts to inhibit PFK at high concentrations, slowing down the generation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1019969" y="1514077"/>
            <a:ext cx="38957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of ATP and regulating the overall level in the cell.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4669631" y="1514077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4715669" y="1514077"/>
            <a:ext cx="29987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Assume ATP acts as an allosteric, non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7501731" y="1514077"/>
            <a:ext cx="1397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-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1019969" y="1723627"/>
            <a:ext cx="255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co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1191419" y="1723627"/>
            <a:ext cx="1635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mpetitive inhibitor. 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2685256" y="1723627"/>
            <a:ext cx="5149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The components that are central to this question are marked in red.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7531894" y="1723627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7914481" y="3338115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748506" y="3501627"/>
            <a:ext cx="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1383506" y="3501627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39" name="Rectangle 121"/>
          <p:cNvSpPr>
            <a:spLocks noChangeArrowheads="1"/>
          </p:cNvSpPr>
          <p:nvPr/>
        </p:nvSpPr>
        <p:spPr bwMode="auto">
          <a:xfrm>
            <a:off x="1507331" y="3042840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41" name="Rectangle 123"/>
          <p:cNvSpPr>
            <a:spLocks noChangeArrowheads="1"/>
          </p:cNvSpPr>
          <p:nvPr/>
        </p:nvSpPr>
        <p:spPr bwMode="auto">
          <a:xfrm>
            <a:off x="1415256" y="2349102"/>
            <a:ext cx="1476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DC2B19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42" name="Rectangle 124"/>
          <p:cNvSpPr>
            <a:spLocks noChangeArrowheads="1"/>
          </p:cNvSpPr>
          <p:nvPr/>
        </p:nvSpPr>
        <p:spPr bwMode="auto">
          <a:xfrm>
            <a:off x="1473994" y="2349102"/>
            <a:ext cx="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43" name="Rectangle 125"/>
          <p:cNvSpPr>
            <a:spLocks noChangeArrowheads="1"/>
          </p:cNvSpPr>
          <p:nvPr/>
        </p:nvSpPr>
        <p:spPr bwMode="auto">
          <a:xfrm>
            <a:off x="1575594" y="2349102"/>
            <a:ext cx="1476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DC2B19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44" name="Rectangle 126"/>
          <p:cNvSpPr>
            <a:spLocks noChangeArrowheads="1"/>
          </p:cNvSpPr>
          <p:nvPr/>
        </p:nvSpPr>
        <p:spPr bwMode="auto">
          <a:xfrm>
            <a:off x="1635919" y="2349102"/>
            <a:ext cx="2111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DC2B19"/>
                </a:solidFill>
                <a:effectLst/>
                <a:latin typeface="Arial" pitchFamily="34" charset="0"/>
                <a:cs typeface="Arial" pitchFamily="34" charset="0"/>
              </a:rPr>
              <a:t>P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45" name="Rectangle 127"/>
          <p:cNvSpPr>
            <a:spLocks noChangeArrowheads="1"/>
          </p:cNvSpPr>
          <p:nvPr/>
        </p:nvSpPr>
        <p:spPr bwMode="auto">
          <a:xfrm>
            <a:off x="1754981" y="2350690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47" name="Rectangle 129"/>
          <p:cNvSpPr>
            <a:spLocks noChangeArrowheads="1"/>
          </p:cNvSpPr>
          <p:nvPr/>
        </p:nvSpPr>
        <p:spPr bwMode="auto">
          <a:xfrm>
            <a:off x="1483519" y="2552302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48" name="Rectangle 130"/>
          <p:cNvSpPr>
            <a:spLocks noChangeArrowheads="1"/>
          </p:cNvSpPr>
          <p:nvPr/>
        </p:nvSpPr>
        <p:spPr bwMode="auto">
          <a:xfrm>
            <a:off x="3850481" y="2330052"/>
            <a:ext cx="7620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1F1A17"/>
                </a:solidFill>
                <a:effectLst/>
                <a:latin typeface="Arial" pitchFamily="34" charset="0"/>
                <a:cs typeface="Arial" pitchFamily="34" charset="0"/>
              </a:rPr>
              <a:t>fructose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49" name="Rectangle 131"/>
          <p:cNvSpPr>
            <a:spLocks noChangeArrowheads="1"/>
          </p:cNvSpPr>
          <p:nvPr/>
        </p:nvSpPr>
        <p:spPr bwMode="auto">
          <a:xfrm>
            <a:off x="4498181" y="2330052"/>
            <a:ext cx="1476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1F1A17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" name="Rectangle 133"/>
          <p:cNvSpPr>
            <a:spLocks noChangeArrowheads="1"/>
          </p:cNvSpPr>
          <p:nvPr/>
        </p:nvSpPr>
        <p:spPr bwMode="auto">
          <a:xfrm>
            <a:off x="4809331" y="2330052"/>
            <a:ext cx="1476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1F1A17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" name="Rectangle 134"/>
          <p:cNvSpPr>
            <a:spLocks noChangeArrowheads="1"/>
          </p:cNvSpPr>
          <p:nvPr/>
        </p:nvSpPr>
        <p:spPr bwMode="auto">
          <a:xfrm>
            <a:off x="4869656" y="2330052"/>
            <a:ext cx="2111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1F1A17"/>
                </a:solidFill>
                <a:effectLst/>
                <a:latin typeface="Arial" pitchFamily="34" charset="0"/>
                <a:cs typeface="Arial" pitchFamily="34" charset="0"/>
              </a:rPr>
              <a:t>P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3" name="Rectangle 135"/>
          <p:cNvSpPr>
            <a:spLocks noChangeArrowheads="1"/>
          </p:cNvSpPr>
          <p:nvPr/>
        </p:nvSpPr>
        <p:spPr bwMode="auto">
          <a:xfrm>
            <a:off x="4990306" y="2331640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4" name="Rectangle 136"/>
          <p:cNvSpPr>
            <a:spLocks noChangeArrowheads="1"/>
          </p:cNvSpPr>
          <p:nvPr/>
        </p:nvSpPr>
        <p:spPr bwMode="auto">
          <a:xfrm>
            <a:off x="4137819" y="2530077"/>
            <a:ext cx="6667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1F1A17"/>
                </a:solidFill>
                <a:effectLst/>
                <a:latin typeface="Arial" pitchFamily="34" charset="0"/>
                <a:cs typeface="Arial" pitchFamily="34" charset="0"/>
              </a:rPr>
              <a:t>(F16P)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5" name="Rectangle 137"/>
          <p:cNvSpPr>
            <a:spLocks noChangeArrowheads="1"/>
          </p:cNvSpPr>
          <p:nvPr/>
        </p:nvSpPr>
        <p:spPr bwMode="auto">
          <a:xfrm>
            <a:off x="4693444" y="2531665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6" name="Rectangle 138"/>
          <p:cNvSpPr>
            <a:spLocks noChangeArrowheads="1"/>
          </p:cNvSpPr>
          <p:nvPr/>
        </p:nvSpPr>
        <p:spPr bwMode="auto">
          <a:xfrm>
            <a:off x="1226344" y="2782490"/>
            <a:ext cx="15875" cy="258763"/>
          </a:xfrm>
          <a:prstGeom prst="rect">
            <a:avLst/>
          </a:pr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8" name="Rectangle 140"/>
          <p:cNvSpPr>
            <a:spLocks noChangeArrowheads="1"/>
          </p:cNvSpPr>
          <p:nvPr/>
        </p:nvSpPr>
        <p:spPr bwMode="auto">
          <a:xfrm>
            <a:off x="2615406" y="2428477"/>
            <a:ext cx="1165225" cy="14288"/>
          </a:xfrm>
          <a:prstGeom prst="rect">
            <a:avLst/>
          </a:pr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9" name="Freeform 141"/>
          <p:cNvSpPr>
            <a:spLocks/>
          </p:cNvSpPr>
          <p:nvPr/>
        </p:nvSpPr>
        <p:spPr bwMode="auto">
          <a:xfrm>
            <a:off x="3733006" y="2399902"/>
            <a:ext cx="87313" cy="65088"/>
          </a:xfrm>
          <a:custGeom>
            <a:avLst/>
            <a:gdLst>
              <a:gd name="T0" fmla="*/ 55 w 55"/>
              <a:gd name="T1" fmla="*/ 21 h 41"/>
              <a:gd name="T2" fmla="*/ 0 w 55"/>
              <a:gd name="T3" fmla="*/ 0 h 41"/>
              <a:gd name="T4" fmla="*/ 0 w 55"/>
              <a:gd name="T5" fmla="*/ 3 h 41"/>
              <a:gd name="T6" fmla="*/ 0 w 55"/>
              <a:gd name="T7" fmla="*/ 4 h 41"/>
              <a:gd name="T8" fmla="*/ 2 w 55"/>
              <a:gd name="T9" fmla="*/ 7 h 41"/>
              <a:gd name="T10" fmla="*/ 2 w 55"/>
              <a:gd name="T11" fmla="*/ 9 h 41"/>
              <a:gd name="T12" fmla="*/ 2 w 55"/>
              <a:gd name="T13" fmla="*/ 12 h 41"/>
              <a:gd name="T14" fmla="*/ 5 w 55"/>
              <a:gd name="T15" fmla="*/ 12 h 41"/>
              <a:gd name="T16" fmla="*/ 5 w 55"/>
              <a:gd name="T17" fmla="*/ 14 h 41"/>
              <a:gd name="T18" fmla="*/ 5 w 55"/>
              <a:gd name="T19" fmla="*/ 16 h 41"/>
              <a:gd name="T20" fmla="*/ 5 w 55"/>
              <a:gd name="T21" fmla="*/ 18 h 41"/>
              <a:gd name="T22" fmla="*/ 5 w 55"/>
              <a:gd name="T23" fmla="*/ 21 h 41"/>
              <a:gd name="T24" fmla="*/ 5 w 55"/>
              <a:gd name="T25" fmla="*/ 23 h 41"/>
              <a:gd name="T26" fmla="*/ 5 w 55"/>
              <a:gd name="T27" fmla="*/ 25 h 41"/>
              <a:gd name="T28" fmla="*/ 5 w 55"/>
              <a:gd name="T29" fmla="*/ 27 h 41"/>
              <a:gd name="T30" fmla="*/ 5 w 55"/>
              <a:gd name="T31" fmla="*/ 30 h 41"/>
              <a:gd name="T32" fmla="*/ 2 w 55"/>
              <a:gd name="T33" fmla="*/ 32 h 41"/>
              <a:gd name="T34" fmla="*/ 2 w 55"/>
              <a:gd name="T35" fmla="*/ 34 h 41"/>
              <a:gd name="T36" fmla="*/ 2 w 55"/>
              <a:gd name="T37" fmla="*/ 36 h 41"/>
              <a:gd name="T38" fmla="*/ 0 w 55"/>
              <a:gd name="T39" fmla="*/ 36 h 41"/>
              <a:gd name="T40" fmla="*/ 0 w 55"/>
              <a:gd name="T41" fmla="*/ 39 h 41"/>
              <a:gd name="T42" fmla="*/ 0 w 55"/>
              <a:gd name="T43" fmla="*/ 41 h 41"/>
              <a:gd name="T44" fmla="*/ 55 w 55"/>
              <a:gd name="T45" fmla="*/ 21 h 41"/>
              <a:gd name="T46" fmla="*/ 45 w 55"/>
              <a:gd name="T47" fmla="*/ 23 h 41"/>
              <a:gd name="T48" fmla="*/ 55 w 55"/>
              <a:gd name="T4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" h="41">
                <a:moveTo>
                  <a:pt x="55" y="21"/>
                </a:moveTo>
                <a:lnTo>
                  <a:pt x="0" y="0"/>
                </a:lnTo>
                <a:lnTo>
                  <a:pt x="0" y="3"/>
                </a:lnTo>
                <a:lnTo>
                  <a:pt x="0" y="4"/>
                </a:lnTo>
                <a:lnTo>
                  <a:pt x="2" y="7"/>
                </a:lnTo>
                <a:lnTo>
                  <a:pt x="2" y="9"/>
                </a:lnTo>
                <a:lnTo>
                  <a:pt x="2" y="12"/>
                </a:lnTo>
                <a:lnTo>
                  <a:pt x="5" y="12"/>
                </a:lnTo>
                <a:lnTo>
                  <a:pt x="5" y="14"/>
                </a:lnTo>
                <a:lnTo>
                  <a:pt x="5" y="16"/>
                </a:lnTo>
                <a:lnTo>
                  <a:pt x="5" y="18"/>
                </a:lnTo>
                <a:lnTo>
                  <a:pt x="5" y="21"/>
                </a:lnTo>
                <a:lnTo>
                  <a:pt x="5" y="23"/>
                </a:lnTo>
                <a:lnTo>
                  <a:pt x="5" y="25"/>
                </a:lnTo>
                <a:lnTo>
                  <a:pt x="5" y="27"/>
                </a:lnTo>
                <a:lnTo>
                  <a:pt x="5" y="30"/>
                </a:lnTo>
                <a:lnTo>
                  <a:pt x="2" y="32"/>
                </a:lnTo>
                <a:lnTo>
                  <a:pt x="2" y="34"/>
                </a:lnTo>
                <a:lnTo>
                  <a:pt x="2" y="36"/>
                </a:lnTo>
                <a:lnTo>
                  <a:pt x="0" y="36"/>
                </a:lnTo>
                <a:lnTo>
                  <a:pt x="0" y="39"/>
                </a:lnTo>
                <a:lnTo>
                  <a:pt x="0" y="41"/>
                </a:lnTo>
                <a:lnTo>
                  <a:pt x="55" y="21"/>
                </a:lnTo>
                <a:lnTo>
                  <a:pt x="45" y="23"/>
                </a:lnTo>
                <a:lnTo>
                  <a:pt x="55" y="21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0" name="Rectangle 142"/>
          <p:cNvSpPr>
            <a:spLocks noChangeArrowheads="1"/>
          </p:cNvSpPr>
          <p:nvPr/>
        </p:nvSpPr>
        <p:spPr bwMode="auto">
          <a:xfrm>
            <a:off x="2162969" y="2318940"/>
            <a:ext cx="45402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DC2B19"/>
                </a:solidFill>
                <a:effectLst/>
                <a:latin typeface="Arial" pitchFamily="34" charset="0"/>
                <a:cs typeface="Arial" pitchFamily="34" charset="0"/>
              </a:rPr>
              <a:t>PFK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61" name="Rectangle 143"/>
          <p:cNvSpPr>
            <a:spLocks noChangeArrowheads="1"/>
          </p:cNvSpPr>
          <p:nvPr/>
        </p:nvSpPr>
        <p:spPr bwMode="auto">
          <a:xfrm>
            <a:off x="2513806" y="2320527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62" name="Rectangle 144"/>
          <p:cNvSpPr>
            <a:spLocks noChangeArrowheads="1"/>
          </p:cNvSpPr>
          <p:nvPr/>
        </p:nvSpPr>
        <p:spPr bwMode="auto">
          <a:xfrm>
            <a:off x="5512594" y="2330052"/>
            <a:ext cx="45402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DC2B19"/>
                </a:solidFill>
                <a:effectLst/>
                <a:latin typeface="Arial" pitchFamily="34" charset="0"/>
                <a:cs typeface="Arial" pitchFamily="34" charset="0"/>
              </a:rPr>
              <a:t>ATP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63" name="Rectangle 145"/>
          <p:cNvSpPr>
            <a:spLocks noChangeArrowheads="1"/>
          </p:cNvSpPr>
          <p:nvPr/>
        </p:nvSpPr>
        <p:spPr bwMode="auto">
          <a:xfrm>
            <a:off x="5865019" y="2331640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65" name="Rectangle 147"/>
          <p:cNvSpPr>
            <a:spLocks noChangeArrowheads="1"/>
          </p:cNvSpPr>
          <p:nvPr/>
        </p:nvSpPr>
        <p:spPr bwMode="auto">
          <a:xfrm>
            <a:off x="7438231" y="2331640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66" name="Rectangle 148"/>
          <p:cNvSpPr>
            <a:spLocks noChangeArrowheads="1"/>
          </p:cNvSpPr>
          <p:nvPr/>
        </p:nvSpPr>
        <p:spPr bwMode="auto">
          <a:xfrm>
            <a:off x="6988969" y="2444352"/>
            <a:ext cx="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67" name="Rectangle 149"/>
          <p:cNvSpPr>
            <a:spLocks noChangeArrowheads="1"/>
          </p:cNvSpPr>
          <p:nvPr/>
        </p:nvSpPr>
        <p:spPr bwMode="auto">
          <a:xfrm>
            <a:off x="7090569" y="2363390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68" name="Rectangle 150"/>
          <p:cNvSpPr>
            <a:spLocks noChangeArrowheads="1"/>
          </p:cNvSpPr>
          <p:nvPr/>
        </p:nvSpPr>
        <p:spPr bwMode="auto">
          <a:xfrm>
            <a:off x="5034756" y="2428477"/>
            <a:ext cx="363538" cy="14288"/>
          </a:xfrm>
          <a:prstGeom prst="rect">
            <a:avLst/>
          </a:pr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9" name="Freeform 151"/>
          <p:cNvSpPr>
            <a:spLocks/>
          </p:cNvSpPr>
          <p:nvPr/>
        </p:nvSpPr>
        <p:spPr bwMode="auto">
          <a:xfrm>
            <a:off x="5347494" y="2399902"/>
            <a:ext cx="87313" cy="65088"/>
          </a:xfrm>
          <a:custGeom>
            <a:avLst/>
            <a:gdLst>
              <a:gd name="T0" fmla="*/ 55 w 55"/>
              <a:gd name="T1" fmla="*/ 21 h 41"/>
              <a:gd name="T2" fmla="*/ 0 w 55"/>
              <a:gd name="T3" fmla="*/ 0 h 41"/>
              <a:gd name="T4" fmla="*/ 3 w 55"/>
              <a:gd name="T5" fmla="*/ 3 h 41"/>
              <a:gd name="T6" fmla="*/ 3 w 55"/>
              <a:gd name="T7" fmla="*/ 5 h 41"/>
              <a:gd name="T8" fmla="*/ 5 w 55"/>
              <a:gd name="T9" fmla="*/ 7 h 41"/>
              <a:gd name="T10" fmla="*/ 5 w 55"/>
              <a:gd name="T11" fmla="*/ 9 h 41"/>
              <a:gd name="T12" fmla="*/ 5 w 55"/>
              <a:gd name="T13" fmla="*/ 12 h 41"/>
              <a:gd name="T14" fmla="*/ 8 w 55"/>
              <a:gd name="T15" fmla="*/ 14 h 41"/>
              <a:gd name="T16" fmla="*/ 8 w 55"/>
              <a:gd name="T17" fmla="*/ 16 h 41"/>
              <a:gd name="T18" fmla="*/ 8 w 55"/>
              <a:gd name="T19" fmla="*/ 18 h 41"/>
              <a:gd name="T20" fmla="*/ 8 w 55"/>
              <a:gd name="T21" fmla="*/ 21 h 41"/>
              <a:gd name="T22" fmla="*/ 8 w 55"/>
              <a:gd name="T23" fmla="*/ 23 h 41"/>
              <a:gd name="T24" fmla="*/ 8 w 55"/>
              <a:gd name="T25" fmla="*/ 25 h 41"/>
              <a:gd name="T26" fmla="*/ 8 w 55"/>
              <a:gd name="T27" fmla="*/ 27 h 41"/>
              <a:gd name="T28" fmla="*/ 8 w 55"/>
              <a:gd name="T29" fmla="*/ 30 h 41"/>
              <a:gd name="T30" fmla="*/ 5 w 55"/>
              <a:gd name="T31" fmla="*/ 30 h 41"/>
              <a:gd name="T32" fmla="*/ 5 w 55"/>
              <a:gd name="T33" fmla="*/ 32 h 41"/>
              <a:gd name="T34" fmla="*/ 5 w 55"/>
              <a:gd name="T35" fmla="*/ 34 h 41"/>
              <a:gd name="T36" fmla="*/ 5 w 55"/>
              <a:gd name="T37" fmla="*/ 36 h 41"/>
              <a:gd name="T38" fmla="*/ 3 w 55"/>
              <a:gd name="T39" fmla="*/ 36 h 41"/>
              <a:gd name="T40" fmla="*/ 3 w 55"/>
              <a:gd name="T41" fmla="*/ 39 h 41"/>
              <a:gd name="T42" fmla="*/ 3 w 55"/>
              <a:gd name="T43" fmla="*/ 41 h 41"/>
              <a:gd name="T44" fmla="*/ 0 w 55"/>
              <a:gd name="T45" fmla="*/ 41 h 41"/>
              <a:gd name="T46" fmla="*/ 55 w 55"/>
              <a:gd name="T47" fmla="*/ 21 h 41"/>
              <a:gd name="T48" fmla="*/ 48 w 55"/>
              <a:gd name="T49" fmla="*/ 23 h 41"/>
              <a:gd name="T50" fmla="*/ 55 w 55"/>
              <a:gd name="T51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5" h="41">
                <a:moveTo>
                  <a:pt x="55" y="21"/>
                </a:moveTo>
                <a:lnTo>
                  <a:pt x="0" y="0"/>
                </a:lnTo>
                <a:lnTo>
                  <a:pt x="3" y="3"/>
                </a:lnTo>
                <a:lnTo>
                  <a:pt x="3" y="5"/>
                </a:lnTo>
                <a:lnTo>
                  <a:pt x="5" y="7"/>
                </a:lnTo>
                <a:lnTo>
                  <a:pt x="5" y="9"/>
                </a:lnTo>
                <a:lnTo>
                  <a:pt x="5" y="12"/>
                </a:lnTo>
                <a:lnTo>
                  <a:pt x="8" y="14"/>
                </a:lnTo>
                <a:lnTo>
                  <a:pt x="8" y="16"/>
                </a:lnTo>
                <a:lnTo>
                  <a:pt x="8" y="18"/>
                </a:lnTo>
                <a:lnTo>
                  <a:pt x="8" y="21"/>
                </a:lnTo>
                <a:lnTo>
                  <a:pt x="8" y="23"/>
                </a:lnTo>
                <a:lnTo>
                  <a:pt x="8" y="25"/>
                </a:lnTo>
                <a:lnTo>
                  <a:pt x="8" y="27"/>
                </a:lnTo>
                <a:lnTo>
                  <a:pt x="8" y="30"/>
                </a:lnTo>
                <a:lnTo>
                  <a:pt x="5" y="30"/>
                </a:lnTo>
                <a:lnTo>
                  <a:pt x="5" y="32"/>
                </a:lnTo>
                <a:lnTo>
                  <a:pt x="5" y="34"/>
                </a:lnTo>
                <a:lnTo>
                  <a:pt x="5" y="36"/>
                </a:lnTo>
                <a:lnTo>
                  <a:pt x="3" y="36"/>
                </a:lnTo>
                <a:lnTo>
                  <a:pt x="3" y="39"/>
                </a:lnTo>
                <a:lnTo>
                  <a:pt x="3" y="41"/>
                </a:lnTo>
                <a:lnTo>
                  <a:pt x="0" y="41"/>
                </a:lnTo>
                <a:lnTo>
                  <a:pt x="55" y="21"/>
                </a:lnTo>
                <a:lnTo>
                  <a:pt x="48" y="23"/>
                </a:lnTo>
                <a:lnTo>
                  <a:pt x="55" y="21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3" name="Rectangle 155"/>
          <p:cNvSpPr>
            <a:spLocks noChangeArrowheads="1"/>
          </p:cNvSpPr>
          <p:nvPr/>
        </p:nvSpPr>
        <p:spPr bwMode="auto">
          <a:xfrm>
            <a:off x="7841456" y="2914252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74" name="Freeform 156"/>
          <p:cNvSpPr>
            <a:spLocks/>
          </p:cNvSpPr>
          <p:nvPr/>
        </p:nvSpPr>
        <p:spPr bwMode="auto">
          <a:xfrm>
            <a:off x="5491956" y="2339577"/>
            <a:ext cx="36513" cy="28575"/>
          </a:xfrm>
          <a:custGeom>
            <a:avLst/>
            <a:gdLst>
              <a:gd name="T0" fmla="*/ 0 w 23"/>
              <a:gd name="T1" fmla="*/ 6 h 18"/>
              <a:gd name="T2" fmla="*/ 7 w 23"/>
              <a:gd name="T3" fmla="*/ 0 h 18"/>
              <a:gd name="T4" fmla="*/ 23 w 23"/>
              <a:gd name="T5" fmla="*/ 11 h 18"/>
              <a:gd name="T6" fmla="*/ 16 w 23"/>
              <a:gd name="T7" fmla="*/ 18 h 18"/>
              <a:gd name="T8" fmla="*/ 0 w 23"/>
              <a:gd name="T9" fmla="*/ 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8">
                <a:moveTo>
                  <a:pt x="0" y="6"/>
                </a:moveTo>
                <a:lnTo>
                  <a:pt x="7" y="0"/>
                </a:lnTo>
                <a:lnTo>
                  <a:pt x="23" y="11"/>
                </a:lnTo>
                <a:lnTo>
                  <a:pt x="16" y="18"/>
                </a:lnTo>
                <a:lnTo>
                  <a:pt x="0" y="6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5" name="Freeform 157"/>
          <p:cNvSpPr>
            <a:spLocks/>
          </p:cNvSpPr>
          <p:nvPr/>
        </p:nvSpPr>
        <p:spPr bwMode="auto">
          <a:xfrm>
            <a:off x="5460206" y="2309415"/>
            <a:ext cx="31750" cy="30163"/>
          </a:xfrm>
          <a:custGeom>
            <a:avLst/>
            <a:gdLst>
              <a:gd name="T0" fmla="*/ 0 w 20"/>
              <a:gd name="T1" fmla="*/ 7 h 19"/>
              <a:gd name="T2" fmla="*/ 5 w 20"/>
              <a:gd name="T3" fmla="*/ 0 h 19"/>
              <a:gd name="T4" fmla="*/ 20 w 20"/>
              <a:gd name="T5" fmla="*/ 12 h 19"/>
              <a:gd name="T6" fmla="*/ 14 w 20"/>
              <a:gd name="T7" fmla="*/ 19 h 19"/>
              <a:gd name="T8" fmla="*/ 0 w 20"/>
              <a:gd name="T9" fmla="*/ 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9">
                <a:moveTo>
                  <a:pt x="0" y="7"/>
                </a:moveTo>
                <a:lnTo>
                  <a:pt x="5" y="0"/>
                </a:lnTo>
                <a:lnTo>
                  <a:pt x="20" y="12"/>
                </a:lnTo>
                <a:lnTo>
                  <a:pt x="14" y="19"/>
                </a:lnTo>
                <a:lnTo>
                  <a:pt x="0" y="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6" name="Freeform 158"/>
          <p:cNvSpPr>
            <a:spLocks/>
          </p:cNvSpPr>
          <p:nvPr/>
        </p:nvSpPr>
        <p:spPr bwMode="auto">
          <a:xfrm>
            <a:off x="5420519" y="2284015"/>
            <a:ext cx="36513" cy="30163"/>
          </a:xfrm>
          <a:custGeom>
            <a:avLst/>
            <a:gdLst>
              <a:gd name="T0" fmla="*/ 0 w 23"/>
              <a:gd name="T1" fmla="*/ 7 h 19"/>
              <a:gd name="T2" fmla="*/ 14 w 23"/>
              <a:gd name="T3" fmla="*/ 16 h 19"/>
              <a:gd name="T4" fmla="*/ 16 w 23"/>
              <a:gd name="T5" fmla="*/ 19 h 19"/>
              <a:gd name="T6" fmla="*/ 23 w 23"/>
              <a:gd name="T7" fmla="*/ 12 h 19"/>
              <a:gd name="T8" fmla="*/ 21 w 23"/>
              <a:gd name="T9" fmla="*/ 10 h 19"/>
              <a:gd name="T10" fmla="*/ 7 w 23"/>
              <a:gd name="T11" fmla="*/ 0 h 19"/>
              <a:gd name="T12" fmla="*/ 0 w 23"/>
              <a:gd name="T13" fmla="*/ 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9">
                <a:moveTo>
                  <a:pt x="0" y="7"/>
                </a:moveTo>
                <a:lnTo>
                  <a:pt x="14" y="16"/>
                </a:lnTo>
                <a:lnTo>
                  <a:pt x="16" y="19"/>
                </a:lnTo>
                <a:lnTo>
                  <a:pt x="23" y="12"/>
                </a:lnTo>
                <a:lnTo>
                  <a:pt x="21" y="10"/>
                </a:lnTo>
                <a:lnTo>
                  <a:pt x="7" y="0"/>
                </a:lnTo>
                <a:lnTo>
                  <a:pt x="0" y="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7" name="Freeform 159"/>
          <p:cNvSpPr>
            <a:spLocks/>
          </p:cNvSpPr>
          <p:nvPr/>
        </p:nvSpPr>
        <p:spPr bwMode="auto">
          <a:xfrm>
            <a:off x="5384006" y="2260202"/>
            <a:ext cx="33338" cy="28575"/>
          </a:xfrm>
          <a:custGeom>
            <a:avLst/>
            <a:gdLst>
              <a:gd name="T0" fmla="*/ 0 w 21"/>
              <a:gd name="T1" fmla="*/ 6 h 18"/>
              <a:gd name="T2" fmla="*/ 7 w 21"/>
              <a:gd name="T3" fmla="*/ 0 h 18"/>
              <a:gd name="T4" fmla="*/ 21 w 21"/>
              <a:gd name="T5" fmla="*/ 9 h 18"/>
              <a:gd name="T6" fmla="*/ 16 w 21"/>
              <a:gd name="T7" fmla="*/ 18 h 18"/>
              <a:gd name="T8" fmla="*/ 0 w 21"/>
              <a:gd name="T9" fmla="*/ 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8">
                <a:moveTo>
                  <a:pt x="0" y="6"/>
                </a:moveTo>
                <a:lnTo>
                  <a:pt x="7" y="0"/>
                </a:lnTo>
                <a:lnTo>
                  <a:pt x="21" y="9"/>
                </a:lnTo>
                <a:lnTo>
                  <a:pt x="16" y="18"/>
                </a:lnTo>
                <a:lnTo>
                  <a:pt x="0" y="6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8" name="Freeform 160"/>
          <p:cNvSpPr>
            <a:spLocks/>
          </p:cNvSpPr>
          <p:nvPr/>
        </p:nvSpPr>
        <p:spPr bwMode="auto">
          <a:xfrm>
            <a:off x="5347494" y="2234802"/>
            <a:ext cx="33338" cy="28575"/>
          </a:xfrm>
          <a:custGeom>
            <a:avLst/>
            <a:gdLst>
              <a:gd name="T0" fmla="*/ 0 w 21"/>
              <a:gd name="T1" fmla="*/ 9 h 18"/>
              <a:gd name="T2" fmla="*/ 12 w 21"/>
              <a:gd name="T3" fmla="*/ 16 h 18"/>
              <a:gd name="T4" fmla="*/ 17 w 21"/>
              <a:gd name="T5" fmla="*/ 18 h 18"/>
              <a:gd name="T6" fmla="*/ 21 w 21"/>
              <a:gd name="T7" fmla="*/ 9 h 18"/>
              <a:gd name="T8" fmla="*/ 17 w 21"/>
              <a:gd name="T9" fmla="*/ 6 h 18"/>
              <a:gd name="T10" fmla="*/ 5 w 21"/>
              <a:gd name="T11" fmla="*/ 0 h 18"/>
              <a:gd name="T12" fmla="*/ 0 w 21"/>
              <a:gd name="T13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8">
                <a:moveTo>
                  <a:pt x="0" y="9"/>
                </a:moveTo>
                <a:lnTo>
                  <a:pt x="12" y="16"/>
                </a:lnTo>
                <a:lnTo>
                  <a:pt x="17" y="18"/>
                </a:lnTo>
                <a:lnTo>
                  <a:pt x="21" y="9"/>
                </a:lnTo>
                <a:lnTo>
                  <a:pt x="17" y="6"/>
                </a:lnTo>
                <a:lnTo>
                  <a:pt x="5" y="0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9" name="Freeform 161"/>
          <p:cNvSpPr>
            <a:spLocks/>
          </p:cNvSpPr>
          <p:nvPr/>
        </p:nvSpPr>
        <p:spPr bwMode="auto">
          <a:xfrm>
            <a:off x="5309394" y="2212577"/>
            <a:ext cx="31750" cy="25400"/>
          </a:xfrm>
          <a:custGeom>
            <a:avLst/>
            <a:gdLst>
              <a:gd name="T0" fmla="*/ 0 w 20"/>
              <a:gd name="T1" fmla="*/ 7 h 16"/>
              <a:gd name="T2" fmla="*/ 4 w 20"/>
              <a:gd name="T3" fmla="*/ 0 h 16"/>
              <a:gd name="T4" fmla="*/ 20 w 20"/>
              <a:gd name="T5" fmla="*/ 9 h 16"/>
              <a:gd name="T6" fmla="*/ 15 w 20"/>
              <a:gd name="T7" fmla="*/ 16 h 16"/>
              <a:gd name="T8" fmla="*/ 0 w 20"/>
              <a:gd name="T9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6">
                <a:moveTo>
                  <a:pt x="0" y="7"/>
                </a:moveTo>
                <a:lnTo>
                  <a:pt x="4" y="0"/>
                </a:lnTo>
                <a:lnTo>
                  <a:pt x="20" y="9"/>
                </a:lnTo>
                <a:lnTo>
                  <a:pt x="15" y="16"/>
                </a:lnTo>
                <a:lnTo>
                  <a:pt x="0" y="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1" name="Freeform 163"/>
          <p:cNvSpPr>
            <a:spLocks/>
          </p:cNvSpPr>
          <p:nvPr/>
        </p:nvSpPr>
        <p:spPr bwMode="auto">
          <a:xfrm>
            <a:off x="5230019" y="2169715"/>
            <a:ext cx="31750" cy="25400"/>
          </a:xfrm>
          <a:custGeom>
            <a:avLst/>
            <a:gdLst>
              <a:gd name="T0" fmla="*/ 0 w 20"/>
              <a:gd name="T1" fmla="*/ 9 h 16"/>
              <a:gd name="T2" fmla="*/ 4 w 20"/>
              <a:gd name="T3" fmla="*/ 0 h 16"/>
              <a:gd name="T4" fmla="*/ 20 w 20"/>
              <a:gd name="T5" fmla="*/ 9 h 16"/>
              <a:gd name="T6" fmla="*/ 15 w 20"/>
              <a:gd name="T7" fmla="*/ 16 h 16"/>
              <a:gd name="T8" fmla="*/ 0 w 20"/>
              <a:gd name="T9" fmla="*/ 9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6">
                <a:moveTo>
                  <a:pt x="0" y="9"/>
                </a:moveTo>
                <a:lnTo>
                  <a:pt x="4" y="0"/>
                </a:lnTo>
                <a:lnTo>
                  <a:pt x="20" y="9"/>
                </a:lnTo>
                <a:lnTo>
                  <a:pt x="15" y="16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2" name="Freeform 164"/>
          <p:cNvSpPr>
            <a:spLocks/>
          </p:cNvSpPr>
          <p:nvPr/>
        </p:nvSpPr>
        <p:spPr bwMode="auto">
          <a:xfrm>
            <a:off x="5188744" y="2150665"/>
            <a:ext cx="33338" cy="26988"/>
          </a:xfrm>
          <a:custGeom>
            <a:avLst/>
            <a:gdLst>
              <a:gd name="T0" fmla="*/ 0 w 21"/>
              <a:gd name="T1" fmla="*/ 8 h 17"/>
              <a:gd name="T2" fmla="*/ 12 w 21"/>
              <a:gd name="T3" fmla="*/ 14 h 17"/>
              <a:gd name="T4" fmla="*/ 17 w 21"/>
              <a:gd name="T5" fmla="*/ 17 h 17"/>
              <a:gd name="T6" fmla="*/ 21 w 21"/>
              <a:gd name="T7" fmla="*/ 8 h 17"/>
              <a:gd name="T8" fmla="*/ 17 w 21"/>
              <a:gd name="T9" fmla="*/ 5 h 17"/>
              <a:gd name="T10" fmla="*/ 3 w 21"/>
              <a:gd name="T11" fmla="*/ 0 h 17"/>
              <a:gd name="T12" fmla="*/ 0 w 21"/>
              <a:gd name="T13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7">
                <a:moveTo>
                  <a:pt x="0" y="8"/>
                </a:moveTo>
                <a:lnTo>
                  <a:pt x="12" y="14"/>
                </a:lnTo>
                <a:lnTo>
                  <a:pt x="17" y="17"/>
                </a:lnTo>
                <a:lnTo>
                  <a:pt x="21" y="8"/>
                </a:lnTo>
                <a:lnTo>
                  <a:pt x="17" y="5"/>
                </a:lnTo>
                <a:lnTo>
                  <a:pt x="3" y="0"/>
                </a:lnTo>
                <a:lnTo>
                  <a:pt x="0" y="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3" name="Freeform 165"/>
          <p:cNvSpPr>
            <a:spLocks/>
          </p:cNvSpPr>
          <p:nvPr/>
        </p:nvSpPr>
        <p:spPr bwMode="auto">
          <a:xfrm>
            <a:off x="5145881" y="2133202"/>
            <a:ext cx="36513" cy="25400"/>
          </a:xfrm>
          <a:custGeom>
            <a:avLst/>
            <a:gdLst>
              <a:gd name="T0" fmla="*/ 0 w 23"/>
              <a:gd name="T1" fmla="*/ 7 h 16"/>
              <a:gd name="T2" fmla="*/ 5 w 23"/>
              <a:gd name="T3" fmla="*/ 0 h 16"/>
              <a:gd name="T4" fmla="*/ 23 w 23"/>
              <a:gd name="T5" fmla="*/ 7 h 16"/>
              <a:gd name="T6" fmla="*/ 18 w 23"/>
              <a:gd name="T7" fmla="*/ 16 h 16"/>
              <a:gd name="T8" fmla="*/ 0 w 23"/>
              <a:gd name="T9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6">
                <a:moveTo>
                  <a:pt x="0" y="7"/>
                </a:moveTo>
                <a:lnTo>
                  <a:pt x="5" y="0"/>
                </a:lnTo>
                <a:lnTo>
                  <a:pt x="23" y="7"/>
                </a:lnTo>
                <a:lnTo>
                  <a:pt x="18" y="16"/>
                </a:lnTo>
                <a:lnTo>
                  <a:pt x="0" y="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4" name="Freeform 166"/>
          <p:cNvSpPr>
            <a:spLocks/>
          </p:cNvSpPr>
          <p:nvPr/>
        </p:nvSpPr>
        <p:spPr bwMode="auto">
          <a:xfrm>
            <a:off x="5107781" y="2115740"/>
            <a:ext cx="31750" cy="25400"/>
          </a:xfrm>
          <a:custGeom>
            <a:avLst/>
            <a:gdLst>
              <a:gd name="T0" fmla="*/ 0 w 20"/>
              <a:gd name="T1" fmla="*/ 9 h 16"/>
              <a:gd name="T2" fmla="*/ 11 w 20"/>
              <a:gd name="T3" fmla="*/ 13 h 16"/>
              <a:gd name="T4" fmla="*/ 15 w 20"/>
              <a:gd name="T5" fmla="*/ 16 h 16"/>
              <a:gd name="T6" fmla="*/ 20 w 20"/>
              <a:gd name="T7" fmla="*/ 7 h 16"/>
              <a:gd name="T8" fmla="*/ 15 w 20"/>
              <a:gd name="T9" fmla="*/ 4 h 16"/>
              <a:gd name="T10" fmla="*/ 2 w 20"/>
              <a:gd name="T11" fmla="*/ 0 h 16"/>
              <a:gd name="T12" fmla="*/ 0 w 20"/>
              <a:gd name="T13" fmla="*/ 9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16">
                <a:moveTo>
                  <a:pt x="0" y="9"/>
                </a:moveTo>
                <a:lnTo>
                  <a:pt x="11" y="13"/>
                </a:lnTo>
                <a:lnTo>
                  <a:pt x="15" y="16"/>
                </a:lnTo>
                <a:lnTo>
                  <a:pt x="20" y="7"/>
                </a:lnTo>
                <a:lnTo>
                  <a:pt x="15" y="4"/>
                </a:lnTo>
                <a:lnTo>
                  <a:pt x="2" y="0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5" name="Freeform 167"/>
          <p:cNvSpPr>
            <a:spLocks/>
          </p:cNvSpPr>
          <p:nvPr/>
        </p:nvSpPr>
        <p:spPr bwMode="auto">
          <a:xfrm>
            <a:off x="5063331" y="2098277"/>
            <a:ext cx="31750" cy="23813"/>
          </a:xfrm>
          <a:custGeom>
            <a:avLst/>
            <a:gdLst>
              <a:gd name="T0" fmla="*/ 0 w 20"/>
              <a:gd name="T1" fmla="*/ 9 h 15"/>
              <a:gd name="T2" fmla="*/ 5 w 20"/>
              <a:gd name="T3" fmla="*/ 0 h 15"/>
              <a:gd name="T4" fmla="*/ 20 w 20"/>
              <a:gd name="T5" fmla="*/ 6 h 15"/>
              <a:gd name="T6" fmla="*/ 19 w 20"/>
              <a:gd name="T7" fmla="*/ 15 h 15"/>
              <a:gd name="T8" fmla="*/ 0 w 20"/>
              <a:gd name="T9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5">
                <a:moveTo>
                  <a:pt x="0" y="9"/>
                </a:moveTo>
                <a:lnTo>
                  <a:pt x="5" y="0"/>
                </a:lnTo>
                <a:lnTo>
                  <a:pt x="20" y="6"/>
                </a:lnTo>
                <a:lnTo>
                  <a:pt x="19" y="15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6" name="Freeform 168"/>
          <p:cNvSpPr>
            <a:spLocks/>
          </p:cNvSpPr>
          <p:nvPr/>
        </p:nvSpPr>
        <p:spPr bwMode="auto">
          <a:xfrm>
            <a:off x="5020469" y="2083990"/>
            <a:ext cx="36513" cy="23813"/>
          </a:xfrm>
          <a:custGeom>
            <a:avLst/>
            <a:gdLst>
              <a:gd name="T0" fmla="*/ 0 w 23"/>
              <a:gd name="T1" fmla="*/ 9 h 15"/>
              <a:gd name="T2" fmla="*/ 14 w 23"/>
              <a:gd name="T3" fmla="*/ 13 h 15"/>
              <a:gd name="T4" fmla="*/ 18 w 23"/>
              <a:gd name="T5" fmla="*/ 15 h 15"/>
              <a:gd name="T6" fmla="*/ 23 w 23"/>
              <a:gd name="T7" fmla="*/ 6 h 15"/>
              <a:gd name="T8" fmla="*/ 16 w 23"/>
              <a:gd name="T9" fmla="*/ 4 h 15"/>
              <a:gd name="T10" fmla="*/ 5 w 23"/>
              <a:gd name="T11" fmla="*/ 0 h 15"/>
              <a:gd name="T12" fmla="*/ 0 w 23"/>
              <a:gd name="T13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5">
                <a:moveTo>
                  <a:pt x="0" y="9"/>
                </a:moveTo>
                <a:lnTo>
                  <a:pt x="14" y="13"/>
                </a:lnTo>
                <a:lnTo>
                  <a:pt x="18" y="15"/>
                </a:lnTo>
                <a:lnTo>
                  <a:pt x="23" y="6"/>
                </a:lnTo>
                <a:lnTo>
                  <a:pt x="16" y="4"/>
                </a:lnTo>
                <a:lnTo>
                  <a:pt x="5" y="0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7" name="Freeform 169"/>
          <p:cNvSpPr>
            <a:spLocks/>
          </p:cNvSpPr>
          <p:nvPr/>
        </p:nvSpPr>
        <p:spPr bwMode="auto">
          <a:xfrm>
            <a:off x="4977606" y="2072877"/>
            <a:ext cx="36513" cy="20638"/>
          </a:xfrm>
          <a:custGeom>
            <a:avLst/>
            <a:gdLst>
              <a:gd name="T0" fmla="*/ 0 w 23"/>
              <a:gd name="T1" fmla="*/ 7 h 13"/>
              <a:gd name="T2" fmla="*/ 4 w 23"/>
              <a:gd name="T3" fmla="*/ 0 h 13"/>
              <a:gd name="T4" fmla="*/ 23 w 23"/>
              <a:gd name="T5" fmla="*/ 4 h 13"/>
              <a:gd name="T6" fmla="*/ 18 w 23"/>
              <a:gd name="T7" fmla="*/ 13 h 13"/>
              <a:gd name="T8" fmla="*/ 0 w 23"/>
              <a:gd name="T9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3">
                <a:moveTo>
                  <a:pt x="0" y="7"/>
                </a:moveTo>
                <a:lnTo>
                  <a:pt x="4" y="0"/>
                </a:lnTo>
                <a:lnTo>
                  <a:pt x="23" y="4"/>
                </a:lnTo>
                <a:lnTo>
                  <a:pt x="18" y="13"/>
                </a:lnTo>
                <a:lnTo>
                  <a:pt x="0" y="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8" name="Freeform 170"/>
          <p:cNvSpPr>
            <a:spLocks/>
          </p:cNvSpPr>
          <p:nvPr/>
        </p:nvSpPr>
        <p:spPr bwMode="auto">
          <a:xfrm>
            <a:off x="4933156" y="2058590"/>
            <a:ext cx="36513" cy="20638"/>
          </a:xfrm>
          <a:custGeom>
            <a:avLst/>
            <a:gdLst>
              <a:gd name="T0" fmla="*/ 0 w 23"/>
              <a:gd name="T1" fmla="*/ 9 h 13"/>
              <a:gd name="T2" fmla="*/ 16 w 23"/>
              <a:gd name="T3" fmla="*/ 13 h 13"/>
              <a:gd name="T4" fmla="*/ 19 w 23"/>
              <a:gd name="T5" fmla="*/ 13 h 13"/>
              <a:gd name="T6" fmla="*/ 23 w 23"/>
              <a:gd name="T7" fmla="*/ 4 h 13"/>
              <a:gd name="T8" fmla="*/ 19 w 23"/>
              <a:gd name="T9" fmla="*/ 4 h 13"/>
              <a:gd name="T10" fmla="*/ 5 w 23"/>
              <a:gd name="T11" fmla="*/ 0 h 13"/>
              <a:gd name="T12" fmla="*/ 0 w 23"/>
              <a:gd name="T13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3">
                <a:moveTo>
                  <a:pt x="0" y="9"/>
                </a:moveTo>
                <a:lnTo>
                  <a:pt x="16" y="13"/>
                </a:lnTo>
                <a:lnTo>
                  <a:pt x="19" y="13"/>
                </a:lnTo>
                <a:lnTo>
                  <a:pt x="23" y="4"/>
                </a:lnTo>
                <a:lnTo>
                  <a:pt x="19" y="4"/>
                </a:lnTo>
                <a:lnTo>
                  <a:pt x="5" y="0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9" name="Freeform 171"/>
          <p:cNvSpPr>
            <a:spLocks/>
          </p:cNvSpPr>
          <p:nvPr/>
        </p:nvSpPr>
        <p:spPr bwMode="auto">
          <a:xfrm>
            <a:off x="4890294" y="2047477"/>
            <a:ext cx="36513" cy="22225"/>
          </a:xfrm>
          <a:custGeom>
            <a:avLst/>
            <a:gdLst>
              <a:gd name="T0" fmla="*/ 0 w 23"/>
              <a:gd name="T1" fmla="*/ 9 h 14"/>
              <a:gd name="T2" fmla="*/ 5 w 23"/>
              <a:gd name="T3" fmla="*/ 0 h 14"/>
              <a:gd name="T4" fmla="*/ 23 w 23"/>
              <a:gd name="T5" fmla="*/ 4 h 14"/>
              <a:gd name="T6" fmla="*/ 18 w 23"/>
              <a:gd name="T7" fmla="*/ 14 h 14"/>
              <a:gd name="T8" fmla="*/ 0 w 23"/>
              <a:gd name="T9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4">
                <a:moveTo>
                  <a:pt x="0" y="9"/>
                </a:moveTo>
                <a:lnTo>
                  <a:pt x="5" y="0"/>
                </a:lnTo>
                <a:lnTo>
                  <a:pt x="23" y="4"/>
                </a:lnTo>
                <a:lnTo>
                  <a:pt x="18" y="14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0" name="Freeform 172"/>
          <p:cNvSpPr>
            <a:spLocks/>
          </p:cNvSpPr>
          <p:nvPr/>
        </p:nvSpPr>
        <p:spPr bwMode="auto">
          <a:xfrm>
            <a:off x="4847431" y="2036365"/>
            <a:ext cx="31750" cy="22225"/>
          </a:xfrm>
          <a:custGeom>
            <a:avLst/>
            <a:gdLst>
              <a:gd name="T0" fmla="*/ 0 w 20"/>
              <a:gd name="T1" fmla="*/ 9 h 14"/>
              <a:gd name="T2" fmla="*/ 16 w 20"/>
              <a:gd name="T3" fmla="*/ 14 h 14"/>
              <a:gd name="T4" fmla="*/ 18 w 20"/>
              <a:gd name="T5" fmla="*/ 14 h 14"/>
              <a:gd name="T6" fmla="*/ 20 w 20"/>
              <a:gd name="T7" fmla="*/ 4 h 14"/>
              <a:gd name="T8" fmla="*/ 18 w 20"/>
              <a:gd name="T9" fmla="*/ 4 h 14"/>
              <a:gd name="T10" fmla="*/ 2 w 20"/>
              <a:gd name="T11" fmla="*/ 0 h 14"/>
              <a:gd name="T12" fmla="*/ 0 w 20"/>
              <a:gd name="T13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14">
                <a:moveTo>
                  <a:pt x="0" y="9"/>
                </a:moveTo>
                <a:lnTo>
                  <a:pt x="16" y="14"/>
                </a:lnTo>
                <a:lnTo>
                  <a:pt x="18" y="14"/>
                </a:lnTo>
                <a:lnTo>
                  <a:pt x="20" y="4"/>
                </a:lnTo>
                <a:lnTo>
                  <a:pt x="18" y="4"/>
                </a:lnTo>
                <a:lnTo>
                  <a:pt x="2" y="0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1" name="Freeform 173"/>
          <p:cNvSpPr>
            <a:spLocks/>
          </p:cNvSpPr>
          <p:nvPr/>
        </p:nvSpPr>
        <p:spPr bwMode="auto">
          <a:xfrm>
            <a:off x="4802981" y="2025252"/>
            <a:ext cx="33338" cy="22225"/>
          </a:xfrm>
          <a:custGeom>
            <a:avLst/>
            <a:gdLst>
              <a:gd name="T0" fmla="*/ 0 w 21"/>
              <a:gd name="T1" fmla="*/ 9 h 14"/>
              <a:gd name="T2" fmla="*/ 3 w 21"/>
              <a:gd name="T3" fmla="*/ 0 h 14"/>
              <a:gd name="T4" fmla="*/ 21 w 21"/>
              <a:gd name="T5" fmla="*/ 5 h 14"/>
              <a:gd name="T6" fmla="*/ 19 w 21"/>
              <a:gd name="T7" fmla="*/ 14 h 14"/>
              <a:gd name="T8" fmla="*/ 0 w 21"/>
              <a:gd name="T9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4">
                <a:moveTo>
                  <a:pt x="0" y="9"/>
                </a:moveTo>
                <a:lnTo>
                  <a:pt x="3" y="0"/>
                </a:lnTo>
                <a:lnTo>
                  <a:pt x="21" y="5"/>
                </a:lnTo>
                <a:lnTo>
                  <a:pt x="19" y="14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2" name="Freeform 174"/>
          <p:cNvSpPr>
            <a:spLocks/>
          </p:cNvSpPr>
          <p:nvPr/>
        </p:nvSpPr>
        <p:spPr bwMode="auto">
          <a:xfrm>
            <a:off x="4760119" y="2018902"/>
            <a:ext cx="33338" cy="20638"/>
          </a:xfrm>
          <a:custGeom>
            <a:avLst/>
            <a:gdLst>
              <a:gd name="T0" fmla="*/ 0 w 21"/>
              <a:gd name="T1" fmla="*/ 9 h 13"/>
              <a:gd name="T2" fmla="*/ 18 w 21"/>
              <a:gd name="T3" fmla="*/ 13 h 13"/>
              <a:gd name="T4" fmla="*/ 21 w 21"/>
              <a:gd name="T5" fmla="*/ 4 h 13"/>
              <a:gd name="T6" fmla="*/ 21 w 21"/>
              <a:gd name="T7" fmla="*/ 2 h 13"/>
              <a:gd name="T8" fmla="*/ 3 w 21"/>
              <a:gd name="T9" fmla="*/ 0 h 13"/>
              <a:gd name="T10" fmla="*/ 0 w 21"/>
              <a:gd name="T11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3">
                <a:moveTo>
                  <a:pt x="0" y="9"/>
                </a:moveTo>
                <a:lnTo>
                  <a:pt x="18" y="13"/>
                </a:lnTo>
                <a:lnTo>
                  <a:pt x="21" y="4"/>
                </a:lnTo>
                <a:lnTo>
                  <a:pt x="21" y="2"/>
                </a:lnTo>
                <a:lnTo>
                  <a:pt x="3" y="0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3" name="Freeform 175"/>
          <p:cNvSpPr>
            <a:spLocks/>
          </p:cNvSpPr>
          <p:nvPr/>
        </p:nvSpPr>
        <p:spPr bwMode="auto">
          <a:xfrm>
            <a:off x="4717256" y="2010965"/>
            <a:ext cx="33338" cy="22225"/>
          </a:xfrm>
          <a:custGeom>
            <a:avLst/>
            <a:gdLst>
              <a:gd name="T0" fmla="*/ 0 w 21"/>
              <a:gd name="T1" fmla="*/ 9 h 14"/>
              <a:gd name="T2" fmla="*/ 0 w 21"/>
              <a:gd name="T3" fmla="*/ 0 h 14"/>
              <a:gd name="T4" fmla="*/ 21 w 21"/>
              <a:gd name="T5" fmla="*/ 2 h 14"/>
              <a:gd name="T6" fmla="*/ 18 w 21"/>
              <a:gd name="T7" fmla="*/ 14 h 14"/>
              <a:gd name="T8" fmla="*/ 0 w 21"/>
              <a:gd name="T9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4">
                <a:moveTo>
                  <a:pt x="0" y="9"/>
                </a:moveTo>
                <a:lnTo>
                  <a:pt x="0" y="0"/>
                </a:lnTo>
                <a:lnTo>
                  <a:pt x="21" y="2"/>
                </a:lnTo>
                <a:lnTo>
                  <a:pt x="18" y="14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4" name="Freeform 176"/>
          <p:cNvSpPr>
            <a:spLocks/>
          </p:cNvSpPr>
          <p:nvPr/>
        </p:nvSpPr>
        <p:spPr bwMode="auto">
          <a:xfrm>
            <a:off x="4671219" y="2004615"/>
            <a:ext cx="31750" cy="17463"/>
          </a:xfrm>
          <a:custGeom>
            <a:avLst/>
            <a:gdLst>
              <a:gd name="T0" fmla="*/ 0 w 20"/>
              <a:gd name="T1" fmla="*/ 9 h 11"/>
              <a:gd name="T2" fmla="*/ 2 w 20"/>
              <a:gd name="T3" fmla="*/ 0 h 11"/>
              <a:gd name="T4" fmla="*/ 20 w 20"/>
              <a:gd name="T5" fmla="*/ 2 h 11"/>
              <a:gd name="T6" fmla="*/ 18 w 20"/>
              <a:gd name="T7" fmla="*/ 11 h 11"/>
              <a:gd name="T8" fmla="*/ 0 w 20"/>
              <a:gd name="T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1">
                <a:moveTo>
                  <a:pt x="0" y="9"/>
                </a:moveTo>
                <a:lnTo>
                  <a:pt x="2" y="0"/>
                </a:lnTo>
                <a:lnTo>
                  <a:pt x="20" y="2"/>
                </a:lnTo>
                <a:lnTo>
                  <a:pt x="18" y="11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5" name="Freeform 177"/>
          <p:cNvSpPr>
            <a:spLocks/>
          </p:cNvSpPr>
          <p:nvPr/>
        </p:nvSpPr>
        <p:spPr bwMode="auto">
          <a:xfrm>
            <a:off x="4628356" y="1999852"/>
            <a:ext cx="31750" cy="19050"/>
          </a:xfrm>
          <a:custGeom>
            <a:avLst/>
            <a:gdLst>
              <a:gd name="T0" fmla="*/ 0 w 20"/>
              <a:gd name="T1" fmla="*/ 9 h 12"/>
              <a:gd name="T2" fmla="*/ 0 w 20"/>
              <a:gd name="T3" fmla="*/ 0 h 12"/>
              <a:gd name="T4" fmla="*/ 20 w 20"/>
              <a:gd name="T5" fmla="*/ 3 h 12"/>
              <a:gd name="T6" fmla="*/ 18 w 20"/>
              <a:gd name="T7" fmla="*/ 12 h 12"/>
              <a:gd name="T8" fmla="*/ 0 w 20"/>
              <a:gd name="T9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2">
                <a:moveTo>
                  <a:pt x="0" y="9"/>
                </a:moveTo>
                <a:lnTo>
                  <a:pt x="0" y="0"/>
                </a:lnTo>
                <a:lnTo>
                  <a:pt x="20" y="3"/>
                </a:lnTo>
                <a:lnTo>
                  <a:pt x="18" y="12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6" name="Freeform 178"/>
          <p:cNvSpPr>
            <a:spLocks/>
          </p:cNvSpPr>
          <p:nvPr/>
        </p:nvSpPr>
        <p:spPr bwMode="auto">
          <a:xfrm>
            <a:off x="4580731" y="1996677"/>
            <a:ext cx="31750" cy="14288"/>
          </a:xfrm>
          <a:custGeom>
            <a:avLst/>
            <a:gdLst>
              <a:gd name="T0" fmla="*/ 0 w 20"/>
              <a:gd name="T1" fmla="*/ 9 h 9"/>
              <a:gd name="T2" fmla="*/ 2 w 20"/>
              <a:gd name="T3" fmla="*/ 0 h 9"/>
              <a:gd name="T4" fmla="*/ 20 w 20"/>
              <a:gd name="T5" fmla="*/ 0 h 9"/>
              <a:gd name="T6" fmla="*/ 20 w 20"/>
              <a:gd name="T7" fmla="*/ 9 h 9"/>
              <a:gd name="T8" fmla="*/ 0 w 20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9">
                <a:moveTo>
                  <a:pt x="0" y="9"/>
                </a:moveTo>
                <a:lnTo>
                  <a:pt x="2" y="0"/>
                </a:lnTo>
                <a:lnTo>
                  <a:pt x="20" y="0"/>
                </a:lnTo>
                <a:lnTo>
                  <a:pt x="20" y="9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7" name="Freeform 179"/>
          <p:cNvSpPr>
            <a:spLocks/>
          </p:cNvSpPr>
          <p:nvPr/>
        </p:nvSpPr>
        <p:spPr bwMode="auto">
          <a:xfrm>
            <a:off x="4536281" y="1993502"/>
            <a:ext cx="33338" cy="14288"/>
          </a:xfrm>
          <a:custGeom>
            <a:avLst/>
            <a:gdLst>
              <a:gd name="T0" fmla="*/ 0 w 21"/>
              <a:gd name="T1" fmla="*/ 9 h 9"/>
              <a:gd name="T2" fmla="*/ 0 w 21"/>
              <a:gd name="T3" fmla="*/ 0 h 9"/>
              <a:gd name="T4" fmla="*/ 21 w 21"/>
              <a:gd name="T5" fmla="*/ 0 h 9"/>
              <a:gd name="T6" fmla="*/ 19 w 21"/>
              <a:gd name="T7" fmla="*/ 9 h 9"/>
              <a:gd name="T8" fmla="*/ 0 w 21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9">
                <a:moveTo>
                  <a:pt x="0" y="9"/>
                </a:moveTo>
                <a:lnTo>
                  <a:pt x="0" y="0"/>
                </a:lnTo>
                <a:lnTo>
                  <a:pt x="21" y="0"/>
                </a:lnTo>
                <a:lnTo>
                  <a:pt x="19" y="9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8" name="Rectangle 180"/>
          <p:cNvSpPr>
            <a:spLocks noChangeArrowheads="1"/>
          </p:cNvSpPr>
          <p:nvPr/>
        </p:nvSpPr>
        <p:spPr bwMode="auto">
          <a:xfrm>
            <a:off x="4493419" y="1990327"/>
            <a:ext cx="28575" cy="14288"/>
          </a:xfrm>
          <a:prstGeom prst="rect">
            <a:avLst/>
          </a:pr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9" name="Freeform 181"/>
          <p:cNvSpPr>
            <a:spLocks/>
          </p:cNvSpPr>
          <p:nvPr/>
        </p:nvSpPr>
        <p:spPr bwMode="auto">
          <a:xfrm>
            <a:off x="4447381" y="1985565"/>
            <a:ext cx="31750" cy="19050"/>
          </a:xfrm>
          <a:custGeom>
            <a:avLst/>
            <a:gdLst>
              <a:gd name="T0" fmla="*/ 0 w 20"/>
              <a:gd name="T1" fmla="*/ 9 h 12"/>
              <a:gd name="T2" fmla="*/ 2 w 20"/>
              <a:gd name="T3" fmla="*/ 12 h 12"/>
              <a:gd name="T4" fmla="*/ 18 w 20"/>
              <a:gd name="T5" fmla="*/ 12 h 12"/>
              <a:gd name="T6" fmla="*/ 20 w 20"/>
              <a:gd name="T7" fmla="*/ 3 h 12"/>
              <a:gd name="T8" fmla="*/ 2 w 20"/>
              <a:gd name="T9" fmla="*/ 0 h 12"/>
              <a:gd name="T10" fmla="*/ 0 w 20"/>
              <a:gd name="T11" fmla="*/ 0 h 12"/>
              <a:gd name="T12" fmla="*/ 0 w 20"/>
              <a:gd name="T13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12">
                <a:moveTo>
                  <a:pt x="0" y="9"/>
                </a:moveTo>
                <a:lnTo>
                  <a:pt x="2" y="12"/>
                </a:lnTo>
                <a:lnTo>
                  <a:pt x="18" y="12"/>
                </a:lnTo>
                <a:lnTo>
                  <a:pt x="20" y="3"/>
                </a:lnTo>
                <a:lnTo>
                  <a:pt x="2" y="0"/>
                </a:lnTo>
                <a:lnTo>
                  <a:pt x="0" y="0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0" name="Rectangle 182"/>
          <p:cNvSpPr>
            <a:spLocks noChangeArrowheads="1"/>
          </p:cNvSpPr>
          <p:nvPr/>
        </p:nvSpPr>
        <p:spPr bwMode="auto">
          <a:xfrm>
            <a:off x="4404519" y="1985565"/>
            <a:ext cx="28575" cy="14288"/>
          </a:xfrm>
          <a:prstGeom prst="rect">
            <a:avLst/>
          </a:pr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1" name="Freeform 183"/>
          <p:cNvSpPr>
            <a:spLocks/>
          </p:cNvSpPr>
          <p:nvPr/>
        </p:nvSpPr>
        <p:spPr bwMode="auto">
          <a:xfrm>
            <a:off x="4356894" y="1985565"/>
            <a:ext cx="31750" cy="14288"/>
          </a:xfrm>
          <a:custGeom>
            <a:avLst/>
            <a:gdLst>
              <a:gd name="T0" fmla="*/ 0 w 20"/>
              <a:gd name="T1" fmla="*/ 9 h 9"/>
              <a:gd name="T2" fmla="*/ 7 w 20"/>
              <a:gd name="T3" fmla="*/ 9 h 9"/>
              <a:gd name="T4" fmla="*/ 18 w 20"/>
              <a:gd name="T5" fmla="*/ 9 h 9"/>
              <a:gd name="T6" fmla="*/ 20 w 20"/>
              <a:gd name="T7" fmla="*/ 0 h 9"/>
              <a:gd name="T8" fmla="*/ 7 w 20"/>
              <a:gd name="T9" fmla="*/ 0 h 9"/>
              <a:gd name="T10" fmla="*/ 0 w 20"/>
              <a:gd name="T11" fmla="*/ 0 h 9"/>
              <a:gd name="T12" fmla="*/ 0 w 20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9">
                <a:moveTo>
                  <a:pt x="0" y="9"/>
                </a:moveTo>
                <a:lnTo>
                  <a:pt x="7" y="9"/>
                </a:lnTo>
                <a:lnTo>
                  <a:pt x="18" y="9"/>
                </a:lnTo>
                <a:lnTo>
                  <a:pt x="20" y="0"/>
                </a:lnTo>
                <a:lnTo>
                  <a:pt x="7" y="0"/>
                </a:lnTo>
                <a:lnTo>
                  <a:pt x="0" y="0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2" name="Freeform 184"/>
          <p:cNvSpPr>
            <a:spLocks/>
          </p:cNvSpPr>
          <p:nvPr/>
        </p:nvSpPr>
        <p:spPr bwMode="auto">
          <a:xfrm>
            <a:off x="4314031" y="1985565"/>
            <a:ext cx="28575" cy="19050"/>
          </a:xfrm>
          <a:custGeom>
            <a:avLst/>
            <a:gdLst>
              <a:gd name="T0" fmla="*/ 0 w 18"/>
              <a:gd name="T1" fmla="*/ 12 h 12"/>
              <a:gd name="T2" fmla="*/ 0 w 18"/>
              <a:gd name="T3" fmla="*/ 0 h 12"/>
              <a:gd name="T4" fmla="*/ 18 w 18"/>
              <a:gd name="T5" fmla="*/ 0 h 12"/>
              <a:gd name="T6" fmla="*/ 18 w 18"/>
              <a:gd name="T7" fmla="*/ 9 h 12"/>
              <a:gd name="T8" fmla="*/ 0 w 18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2">
                <a:moveTo>
                  <a:pt x="0" y="12"/>
                </a:moveTo>
                <a:lnTo>
                  <a:pt x="0" y="0"/>
                </a:lnTo>
                <a:lnTo>
                  <a:pt x="18" y="0"/>
                </a:lnTo>
                <a:lnTo>
                  <a:pt x="18" y="9"/>
                </a:lnTo>
                <a:lnTo>
                  <a:pt x="0" y="1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3" name="Freeform 185"/>
          <p:cNvSpPr>
            <a:spLocks/>
          </p:cNvSpPr>
          <p:nvPr/>
        </p:nvSpPr>
        <p:spPr bwMode="auto">
          <a:xfrm>
            <a:off x="4266406" y="1985565"/>
            <a:ext cx="33338" cy="19050"/>
          </a:xfrm>
          <a:custGeom>
            <a:avLst/>
            <a:gdLst>
              <a:gd name="T0" fmla="*/ 0 w 21"/>
              <a:gd name="T1" fmla="*/ 12 h 12"/>
              <a:gd name="T2" fmla="*/ 12 w 21"/>
              <a:gd name="T3" fmla="*/ 12 h 12"/>
              <a:gd name="T4" fmla="*/ 21 w 21"/>
              <a:gd name="T5" fmla="*/ 12 h 12"/>
              <a:gd name="T6" fmla="*/ 21 w 21"/>
              <a:gd name="T7" fmla="*/ 0 h 12"/>
              <a:gd name="T8" fmla="*/ 12 w 21"/>
              <a:gd name="T9" fmla="*/ 0 h 12"/>
              <a:gd name="T10" fmla="*/ 0 w 21"/>
              <a:gd name="T11" fmla="*/ 2 h 12"/>
              <a:gd name="T12" fmla="*/ 0 w 21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2">
                <a:moveTo>
                  <a:pt x="0" y="12"/>
                </a:moveTo>
                <a:lnTo>
                  <a:pt x="12" y="12"/>
                </a:lnTo>
                <a:lnTo>
                  <a:pt x="21" y="12"/>
                </a:lnTo>
                <a:lnTo>
                  <a:pt x="21" y="0"/>
                </a:lnTo>
                <a:lnTo>
                  <a:pt x="12" y="0"/>
                </a:lnTo>
                <a:lnTo>
                  <a:pt x="0" y="2"/>
                </a:lnTo>
                <a:lnTo>
                  <a:pt x="0" y="1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4" name="Freeform 186"/>
          <p:cNvSpPr>
            <a:spLocks/>
          </p:cNvSpPr>
          <p:nvPr/>
        </p:nvSpPr>
        <p:spPr bwMode="auto">
          <a:xfrm>
            <a:off x="4223544" y="1988740"/>
            <a:ext cx="28575" cy="19050"/>
          </a:xfrm>
          <a:custGeom>
            <a:avLst/>
            <a:gdLst>
              <a:gd name="T0" fmla="*/ 0 w 18"/>
              <a:gd name="T1" fmla="*/ 12 h 12"/>
              <a:gd name="T2" fmla="*/ 0 w 18"/>
              <a:gd name="T3" fmla="*/ 0 h 12"/>
              <a:gd name="T4" fmla="*/ 18 w 18"/>
              <a:gd name="T5" fmla="*/ 0 h 12"/>
              <a:gd name="T6" fmla="*/ 18 w 18"/>
              <a:gd name="T7" fmla="*/ 10 h 12"/>
              <a:gd name="T8" fmla="*/ 0 w 18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2">
                <a:moveTo>
                  <a:pt x="0" y="12"/>
                </a:moveTo>
                <a:lnTo>
                  <a:pt x="0" y="0"/>
                </a:lnTo>
                <a:lnTo>
                  <a:pt x="18" y="0"/>
                </a:lnTo>
                <a:lnTo>
                  <a:pt x="18" y="10"/>
                </a:lnTo>
                <a:lnTo>
                  <a:pt x="0" y="1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5" name="Freeform 187"/>
          <p:cNvSpPr>
            <a:spLocks/>
          </p:cNvSpPr>
          <p:nvPr/>
        </p:nvSpPr>
        <p:spPr bwMode="auto">
          <a:xfrm>
            <a:off x="4177506" y="1993502"/>
            <a:ext cx="31750" cy="14288"/>
          </a:xfrm>
          <a:custGeom>
            <a:avLst/>
            <a:gdLst>
              <a:gd name="T0" fmla="*/ 0 w 20"/>
              <a:gd name="T1" fmla="*/ 9 h 9"/>
              <a:gd name="T2" fmla="*/ 18 w 20"/>
              <a:gd name="T3" fmla="*/ 9 h 9"/>
              <a:gd name="T4" fmla="*/ 20 w 20"/>
              <a:gd name="T5" fmla="*/ 9 h 9"/>
              <a:gd name="T6" fmla="*/ 18 w 20"/>
              <a:gd name="T7" fmla="*/ 0 h 9"/>
              <a:gd name="T8" fmla="*/ 0 w 20"/>
              <a:gd name="T9" fmla="*/ 0 h 9"/>
              <a:gd name="T10" fmla="*/ 0 w 20"/>
              <a:gd name="T11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9">
                <a:moveTo>
                  <a:pt x="0" y="9"/>
                </a:moveTo>
                <a:lnTo>
                  <a:pt x="18" y="9"/>
                </a:lnTo>
                <a:lnTo>
                  <a:pt x="20" y="9"/>
                </a:lnTo>
                <a:lnTo>
                  <a:pt x="18" y="0"/>
                </a:lnTo>
                <a:lnTo>
                  <a:pt x="0" y="0"/>
                </a:lnTo>
                <a:lnTo>
                  <a:pt x="0" y="9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6" name="Rectangle 188"/>
          <p:cNvSpPr>
            <a:spLocks noChangeArrowheads="1"/>
          </p:cNvSpPr>
          <p:nvPr/>
        </p:nvSpPr>
        <p:spPr bwMode="auto">
          <a:xfrm>
            <a:off x="4133056" y="1996677"/>
            <a:ext cx="28575" cy="14288"/>
          </a:xfrm>
          <a:prstGeom prst="rect">
            <a:avLst/>
          </a:pr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7" name="Freeform 189"/>
          <p:cNvSpPr>
            <a:spLocks/>
          </p:cNvSpPr>
          <p:nvPr/>
        </p:nvSpPr>
        <p:spPr bwMode="auto">
          <a:xfrm>
            <a:off x="4085431" y="1999852"/>
            <a:ext cx="33338" cy="19050"/>
          </a:xfrm>
          <a:custGeom>
            <a:avLst/>
            <a:gdLst>
              <a:gd name="T0" fmla="*/ 0 w 21"/>
              <a:gd name="T1" fmla="*/ 12 h 12"/>
              <a:gd name="T2" fmla="*/ 0 w 21"/>
              <a:gd name="T3" fmla="*/ 3 h 12"/>
              <a:gd name="T4" fmla="*/ 19 w 21"/>
              <a:gd name="T5" fmla="*/ 0 h 12"/>
              <a:gd name="T6" fmla="*/ 21 w 21"/>
              <a:gd name="T7" fmla="*/ 9 h 12"/>
              <a:gd name="T8" fmla="*/ 0 w 21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2">
                <a:moveTo>
                  <a:pt x="0" y="12"/>
                </a:moveTo>
                <a:lnTo>
                  <a:pt x="0" y="3"/>
                </a:lnTo>
                <a:lnTo>
                  <a:pt x="19" y="0"/>
                </a:lnTo>
                <a:lnTo>
                  <a:pt x="21" y="9"/>
                </a:lnTo>
                <a:lnTo>
                  <a:pt x="0" y="1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8" name="Freeform 190"/>
          <p:cNvSpPr>
            <a:spLocks/>
          </p:cNvSpPr>
          <p:nvPr/>
        </p:nvSpPr>
        <p:spPr bwMode="auto">
          <a:xfrm>
            <a:off x="4042569" y="2004615"/>
            <a:ext cx="28575" cy="17463"/>
          </a:xfrm>
          <a:custGeom>
            <a:avLst/>
            <a:gdLst>
              <a:gd name="T0" fmla="*/ 0 w 18"/>
              <a:gd name="T1" fmla="*/ 11 h 11"/>
              <a:gd name="T2" fmla="*/ 5 w 18"/>
              <a:gd name="T3" fmla="*/ 11 h 11"/>
              <a:gd name="T4" fmla="*/ 18 w 18"/>
              <a:gd name="T5" fmla="*/ 9 h 11"/>
              <a:gd name="T6" fmla="*/ 18 w 18"/>
              <a:gd name="T7" fmla="*/ 0 h 11"/>
              <a:gd name="T8" fmla="*/ 5 w 18"/>
              <a:gd name="T9" fmla="*/ 2 h 11"/>
              <a:gd name="T10" fmla="*/ 0 w 18"/>
              <a:gd name="T11" fmla="*/ 2 h 11"/>
              <a:gd name="T12" fmla="*/ 0 w 18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1">
                <a:moveTo>
                  <a:pt x="0" y="11"/>
                </a:moveTo>
                <a:lnTo>
                  <a:pt x="5" y="11"/>
                </a:lnTo>
                <a:lnTo>
                  <a:pt x="18" y="9"/>
                </a:lnTo>
                <a:lnTo>
                  <a:pt x="18" y="0"/>
                </a:lnTo>
                <a:lnTo>
                  <a:pt x="5" y="2"/>
                </a:lnTo>
                <a:lnTo>
                  <a:pt x="0" y="2"/>
                </a:lnTo>
                <a:lnTo>
                  <a:pt x="0" y="11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9" name="Freeform 191"/>
          <p:cNvSpPr>
            <a:spLocks/>
          </p:cNvSpPr>
          <p:nvPr/>
        </p:nvSpPr>
        <p:spPr bwMode="auto">
          <a:xfrm>
            <a:off x="3996531" y="2010965"/>
            <a:ext cx="31750" cy="17463"/>
          </a:xfrm>
          <a:custGeom>
            <a:avLst/>
            <a:gdLst>
              <a:gd name="T0" fmla="*/ 2 w 20"/>
              <a:gd name="T1" fmla="*/ 11 h 11"/>
              <a:gd name="T2" fmla="*/ 0 w 20"/>
              <a:gd name="T3" fmla="*/ 2 h 11"/>
              <a:gd name="T4" fmla="*/ 18 w 20"/>
              <a:gd name="T5" fmla="*/ 0 h 11"/>
              <a:gd name="T6" fmla="*/ 20 w 20"/>
              <a:gd name="T7" fmla="*/ 9 h 11"/>
              <a:gd name="T8" fmla="*/ 2 w 20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1">
                <a:moveTo>
                  <a:pt x="2" y="11"/>
                </a:moveTo>
                <a:lnTo>
                  <a:pt x="0" y="2"/>
                </a:lnTo>
                <a:lnTo>
                  <a:pt x="18" y="0"/>
                </a:lnTo>
                <a:lnTo>
                  <a:pt x="20" y="9"/>
                </a:lnTo>
                <a:lnTo>
                  <a:pt x="2" y="11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0" name="Freeform 192"/>
          <p:cNvSpPr>
            <a:spLocks/>
          </p:cNvSpPr>
          <p:nvPr/>
        </p:nvSpPr>
        <p:spPr bwMode="auto">
          <a:xfrm>
            <a:off x="3953669" y="2014140"/>
            <a:ext cx="31750" cy="22225"/>
          </a:xfrm>
          <a:custGeom>
            <a:avLst/>
            <a:gdLst>
              <a:gd name="T0" fmla="*/ 0 w 20"/>
              <a:gd name="T1" fmla="*/ 14 h 14"/>
              <a:gd name="T2" fmla="*/ 15 w 20"/>
              <a:gd name="T3" fmla="*/ 12 h 14"/>
              <a:gd name="T4" fmla="*/ 20 w 20"/>
              <a:gd name="T5" fmla="*/ 9 h 14"/>
              <a:gd name="T6" fmla="*/ 18 w 20"/>
              <a:gd name="T7" fmla="*/ 0 h 14"/>
              <a:gd name="T8" fmla="*/ 13 w 20"/>
              <a:gd name="T9" fmla="*/ 3 h 14"/>
              <a:gd name="T10" fmla="*/ 0 w 20"/>
              <a:gd name="T11" fmla="*/ 5 h 14"/>
              <a:gd name="T12" fmla="*/ 0 w 20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14">
                <a:moveTo>
                  <a:pt x="0" y="14"/>
                </a:moveTo>
                <a:lnTo>
                  <a:pt x="15" y="12"/>
                </a:lnTo>
                <a:lnTo>
                  <a:pt x="20" y="9"/>
                </a:lnTo>
                <a:lnTo>
                  <a:pt x="18" y="0"/>
                </a:lnTo>
                <a:lnTo>
                  <a:pt x="13" y="3"/>
                </a:lnTo>
                <a:lnTo>
                  <a:pt x="0" y="5"/>
                </a:lnTo>
                <a:lnTo>
                  <a:pt x="0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1" name="Freeform 193"/>
          <p:cNvSpPr>
            <a:spLocks/>
          </p:cNvSpPr>
          <p:nvPr/>
        </p:nvSpPr>
        <p:spPr bwMode="auto">
          <a:xfrm>
            <a:off x="3906044" y="2022077"/>
            <a:ext cx="33338" cy="20638"/>
          </a:xfrm>
          <a:custGeom>
            <a:avLst/>
            <a:gdLst>
              <a:gd name="T0" fmla="*/ 2 w 21"/>
              <a:gd name="T1" fmla="*/ 13 h 13"/>
              <a:gd name="T2" fmla="*/ 0 w 21"/>
              <a:gd name="T3" fmla="*/ 4 h 13"/>
              <a:gd name="T4" fmla="*/ 21 w 21"/>
              <a:gd name="T5" fmla="*/ 0 h 13"/>
              <a:gd name="T6" fmla="*/ 21 w 21"/>
              <a:gd name="T7" fmla="*/ 9 h 13"/>
              <a:gd name="T8" fmla="*/ 2 w 21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3">
                <a:moveTo>
                  <a:pt x="2" y="13"/>
                </a:moveTo>
                <a:lnTo>
                  <a:pt x="0" y="4"/>
                </a:lnTo>
                <a:lnTo>
                  <a:pt x="21" y="0"/>
                </a:lnTo>
                <a:lnTo>
                  <a:pt x="21" y="9"/>
                </a:lnTo>
                <a:lnTo>
                  <a:pt x="2" y="13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2" name="Freeform 194"/>
          <p:cNvSpPr>
            <a:spLocks/>
          </p:cNvSpPr>
          <p:nvPr/>
        </p:nvSpPr>
        <p:spPr bwMode="auto">
          <a:xfrm>
            <a:off x="3863181" y="2028427"/>
            <a:ext cx="31750" cy="22225"/>
          </a:xfrm>
          <a:custGeom>
            <a:avLst/>
            <a:gdLst>
              <a:gd name="T0" fmla="*/ 2 w 20"/>
              <a:gd name="T1" fmla="*/ 14 h 14"/>
              <a:gd name="T2" fmla="*/ 0 w 20"/>
              <a:gd name="T3" fmla="*/ 5 h 14"/>
              <a:gd name="T4" fmla="*/ 18 w 20"/>
              <a:gd name="T5" fmla="*/ 0 h 14"/>
              <a:gd name="T6" fmla="*/ 20 w 20"/>
              <a:gd name="T7" fmla="*/ 9 h 14"/>
              <a:gd name="T8" fmla="*/ 2 w 20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4">
                <a:moveTo>
                  <a:pt x="2" y="14"/>
                </a:moveTo>
                <a:lnTo>
                  <a:pt x="0" y="5"/>
                </a:lnTo>
                <a:lnTo>
                  <a:pt x="18" y="0"/>
                </a:lnTo>
                <a:lnTo>
                  <a:pt x="20" y="9"/>
                </a:lnTo>
                <a:lnTo>
                  <a:pt x="2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3" name="Freeform 195"/>
          <p:cNvSpPr>
            <a:spLocks/>
          </p:cNvSpPr>
          <p:nvPr/>
        </p:nvSpPr>
        <p:spPr bwMode="auto">
          <a:xfrm>
            <a:off x="3820319" y="2039540"/>
            <a:ext cx="31750" cy="19050"/>
          </a:xfrm>
          <a:custGeom>
            <a:avLst/>
            <a:gdLst>
              <a:gd name="T0" fmla="*/ 2 w 20"/>
              <a:gd name="T1" fmla="*/ 12 h 12"/>
              <a:gd name="T2" fmla="*/ 0 w 20"/>
              <a:gd name="T3" fmla="*/ 2 h 12"/>
              <a:gd name="T4" fmla="*/ 18 w 20"/>
              <a:gd name="T5" fmla="*/ 0 h 12"/>
              <a:gd name="T6" fmla="*/ 20 w 20"/>
              <a:gd name="T7" fmla="*/ 9 h 12"/>
              <a:gd name="T8" fmla="*/ 2 w 20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2">
                <a:moveTo>
                  <a:pt x="2" y="12"/>
                </a:moveTo>
                <a:lnTo>
                  <a:pt x="0" y="2"/>
                </a:lnTo>
                <a:lnTo>
                  <a:pt x="18" y="0"/>
                </a:lnTo>
                <a:lnTo>
                  <a:pt x="20" y="9"/>
                </a:lnTo>
                <a:lnTo>
                  <a:pt x="2" y="1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4" name="Freeform 196"/>
          <p:cNvSpPr>
            <a:spLocks/>
          </p:cNvSpPr>
          <p:nvPr/>
        </p:nvSpPr>
        <p:spPr bwMode="auto">
          <a:xfrm>
            <a:off x="3775869" y="2047477"/>
            <a:ext cx="33338" cy="22225"/>
          </a:xfrm>
          <a:custGeom>
            <a:avLst/>
            <a:gdLst>
              <a:gd name="T0" fmla="*/ 0 w 21"/>
              <a:gd name="T1" fmla="*/ 14 h 14"/>
              <a:gd name="T2" fmla="*/ 0 w 21"/>
              <a:gd name="T3" fmla="*/ 4 h 14"/>
              <a:gd name="T4" fmla="*/ 18 w 21"/>
              <a:gd name="T5" fmla="*/ 0 h 14"/>
              <a:gd name="T6" fmla="*/ 21 w 21"/>
              <a:gd name="T7" fmla="*/ 9 h 14"/>
              <a:gd name="T8" fmla="*/ 0 w 21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4">
                <a:moveTo>
                  <a:pt x="0" y="14"/>
                </a:moveTo>
                <a:lnTo>
                  <a:pt x="0" y="4"/>
                </a:lnTo>
                <a:lnTo>
                  <a:pt x="18" y="0"/>
                </a:lnTo>
                <a:lnTo>
                  <a:pt x="21" y="9"/>
                </a:lnTo>
                <a:lnTo>
                  <a:pt x="0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5" name="Freeform 197"/>
          <p:cNvSpPr>
            <a:spLocks/>
          </p:cNvSpPr>
          <p:nvPr/>
        </p:nvSpPr>
        <p:spPr bwMode="auto">
          <a:xfrm>
            <a:off x="3729831" y="2058590"/>
            <a:ext cx="31750" cy="20638"/>
          </a:xfrm>
          <a:custGeom>
            <a:avLst/>
            <a:gdLst>
              <a:gd name="T0" fmla="*/ 2 w 20"/>
              <a:gd name="T1" fmla="*/ 13 h 13"/>
              <a:gd name="T2" fmla="*/ 0 w 20"/>
              <a:gd name="T3" fmla="*/ 4 h 13"/>
              <a:gd name="T4" fmla="*/ 18 w 20"/>
              <a:gd name="T5" fmla="*/ 0 h 13"/>
              <a:gd name="T6" fmla="*/ 20 w 20"/>
              <a:gd name="T7" fmla="*/ 9 h 13"/>
              <a:gd name="T8" fmla="*/ 2 w 20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3">
                <a:moveTo>
                  <a:pt x="2" y="13"/>
                </a:moveTo>
                <a:lnTo>
                  <a:pt x="0" y="4"/>
                </a:lnTo>
                <a:lnTo>
                  <a:pt x="18" y="0"/>
                </a:lnTo>
                <a:lnTo>
                  <a:pt x="20" y="9"/>
                </a:lnTo>
                <a:lnTo>
                  <a:pt x="2" y="13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6" name="Freeform 198"/>
          <p:cNvSpPr>
            <a:spLocks/>
          </p:cNvSpPr>
          <p:nvPr/>
        </p:nvSpPr>
        <p:spPr bwMode="auto">
          <a:xfrm>
            <a:off x="3685381" y="2069702"/>
            <a:ext cx="33338" cy="20638"/>
          </a:xfrm>
          <a:custGeom>
            <a:avLst/>
            <a:gdLst>
              <a:gd name="T0" fmla="*/ 3 w 21"/>
              <a:gd name="T1" fmla="*/ 13 h 13"/>
              <a:gd name="T2" fmla="*/ 0 w 21"/>
              <a:gd name="T3" fmla="*/ 4 h 13"/>
              <a:gd name="T4" fmla="*/ 19 w 21"/>
              <a:gd name="T5" fmla="*/ 0 h 13"/>
              <a:gd name="T6" fmla="*/ 21 w 21"/>
              <a:gd name="T7" fmla="*/ 9 h 13"/>
              <a:gd name="T8" fmla="*/ 3 w 21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3">
                <a:moveTo>
                  <a:pt x="3" y="13"/>
                </a:moveTo>
                <a:lnTo>
                  <a:pt x="0" y="4"/>
                </a:lnTo>
                <a:lnTo>
                  <a:pt x="19" y="0"/>
                </a:lnTo>
                <a:lnTo>
                  <a:pt x="21" y="9"/>
                </a:lnTo>
                <a:lnTo>
                  <a:pt x="3" y="13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7" name="Freeform 199"/>
          <p:cNvSpPr>
            <a:spLocks/>
          </p:cNvSpPr>
          <p:nvPr/>
        </p:nvSpPr>
        <p:spPr bwMode="auto">
          <a:xfrm>
            <a:off x="3642519" y="2079227"/>
            <a:ext cx="33338" cy="22225"/>
          </a:xfrm>
          <a:custGeom>
            <a:avLst/>
            <a:gdLst>
              <a:gd name="T0" fmla="*/ 3 w 21"/>
              <a:gd name="T1" fmla="*/ 14 h 14"/>
              <a:gd name="T2" fmla="*/ 5 w 21"/>
              <a:gd name="T3" fmla="*/ 14 h 14"/>
              <a:gd name="T4" fmla="*/ 21 w 21"/>
              <a:gd name="T5" fmla="*/ 9 h 14"/>
              <a:gd name="T6" fmla="*/ 18 w 21"/>
              <a:gd name="T7" fmla="*/ 0 h 14"/>
              <a:gd name="T8" fmla="*/ 3 w 21"/>
              <a:gd name="T9" fmla="*/ 5 h 14"/>
              <a:gd name="T10" fmla="*/ 0 w 21"/>
              <a:gd name="T11" fmla="*/ 5 h 14"/>
              <a:gd name="T12" fmla="*/ 3 w 21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4">
                <a:moveTo>
                  <a:pt x="3" y="14"/>
                </a:moveTo>
                <a:lnTo>
                  <a:pt x="5" y="14"/>
                </a:lnTo>
                <a:lnTo>
                  <a:pt x="21" y="9"/>
                </a:lnTo>
                <a:lnTo>
                  <a:pt x="18" y="0"/>
                </a:lnTo>
                <a:lnTo>
                  <a:pt x="3" y="5"/>
                </a:lnTo>
                <a:lnTo>
                  <a:pt x="0" y="5"/>
                </a:lnTo>
                <a:lnTo>
                  <a:pt x="3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8" name="Freeform 200"/>
          <p:cNvSpPr>
            <a:spLocks/>
          </p:cNvSpPr>
          <p:nvPr/>
        </p:nvSpPr>
        <p:spPr bwMode="auto">
          <a:xfrm>
            <a:off x="3599656" y="2090340"/>
            <a:ext cx="33338" cy="25400"/>
          </a:xfrm>
          <a:custGeom>
            <a:avLst/>
            <a:gdLst>
              <a:gd name="T0" fmla="*/ 2 w 21"/>
              <a:gd name="T1" fmla="*/ 16 h 16"/>
              <a:gd name="T2" fmla="*/ 0 w 21"/>
              <a:gd name="T3" fmla="*/ 7 h 16"/>
              <a:gd name="T4" fmla="*/ 18 w 21"/>
              <a:gd name="T5" fmla="*/ 0 h 16"/>
              <a:gd name="T6" fmla="*/ 21 w 21"/>
              <a:gd name="T7" fmla="*/ 9 h 16"/>
              <a:gd name="T8" fmla="*/ 2 w 21"/>
              <a:gd name="T9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6">
                <a:moveTo>
                  <a:pt x="2" y="16"/>
                </a:moveTo>
                <a:lnTo>
                  <a:pt x="0" y="7"/>
                </a:lnTo>
                <a:lnTo>
                  <a:pt x="18" y="0"/>
                </a:lnTo>
                <a:lnTo>
                  <a:pt x="21" y="9"/>
                </a:lnTo>
                <a:lnTo>
                  <a:pt x="2" y="16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9" name="Freeform 201"/>
          <p:cNvSpPr>
            <a:spLocks/>
          </p:cNvSpPr>
          <p:nvPr/>
        </p:nvSpPr>
        <p:spPr bwMode="auto">
          <a:xfrm>
            <a:off x="3556794" y="2104627"/>
            <a:ext cx="31750" cy="22225"/>
          </a:xfrm>
          <a:custGeom>
            <a:avLst/>
            <a:gdLst>
              <a:gd name="T0" fmla="*/ 2 w 20"/>
              <a:gd name="T1" fmla="*/ 14 h 14"/>
              <a:gd name="T2" fmla="*/ 0 w 20"/>
              <a:gd name="T3" fmla="*/ 5 h 14"/>
              <a:gd name="T4" fmla="*/ 18 w 20"/>
              <a:gd name="T5" fmla="*/ 0 h 14"/>
              <a:gd name="T6" fmla="*/ 20 w 20"/>
              <a:gd name="T7" fmla="*/ 9 h 14"/>
              <a:gd name="T8" fmla="*/ 2 w 20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4">
                <a:moveTo>
                  <a:pt x="2" y="14"/>
                </a:moveTo>
                <a:lnTo>
                  <a:pt x="0" y="5"/>
                </a:lnTo>
                <a:lnTo>
                  <a:pt x="18" y="0"/>
                </a:lnTo>
                <a:lnTo>
                  <a:pt x="20" y="9"/>
                </a:lnTo>
                <a:lnTo>
                  <a:pt x="2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0" name="Freeform 202"/>
          <p:cNvSpPr>
            <a:spLocks/>
          </p:cNvSpPr>
          <p:nvPr/>
        </p:nvSpPr>
        <p:spPr bwMode="auto">
          <a:xfrm>
            <a:off x="3512344" y="2115740"/>
            <a:ext cx="33338" cy="25400"/>
          </a:xfrm>
          <a:custGeom>
            <a:avLst/>
            <a:gdLst>
              <a:gd name="T0" fmla="*/ 3 w 21"/>
              <a:gd name="T1" fmla="*/ 16 h 16"/>
              <a:gd name="T2" fmla="*/ 21 w 21"/>
              <a:gd name="T3" fmla="*/ 11 h 16"/>
              <a:gd name="T4" fmla="*/ 21 w 21"/>
              <a:gd name="T5" fmla="*/ 9 h 16"/>
              <a:gd name="T6" fmla="*/ 19 w 21"/>
              <a:gd name="T7" fmla="*/ 0 h 16"/>
              <a:gd name="T8" fmla="*/ 17 w 21"/>
              <a:gd name="T9" fmla="*/ 2 h 16"/>
              <a:gd name="T10" fmla="*/ 0 w 21"/>
              <a:gd name="T11" fmla="*/ 7 h 16"/>
              <a:gd name="T12" fmla="*/ 3 w 21"/>
              <a:gd name="T1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6">
                <a:moveTo>
                  <a:pt x="3" y="16"/>
                </a:moveTo>
                <a:lnTo>
                  <a:pt x="21" y="11"/>
                </a:lnTo>
                <a:lnTo>
                  <a:pt x="21" y="9"/>
                </a:lnTo>
                <a:lnTo>
                  <a:pt x="19" y="0"/>
                </a:lnTo>
                <a:lnTo>
                  <a:pt x="17" y="2"/>
                </a:lnTo>
                <a:lnTo>
                  <a:pt x="0" y="7"/>
                </a:lnTo>
                <a:lnTo>
                  <a:pt x="3" y="16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1" name="Freeform 203"/>
          <p:cNvSpPr>
            <a:spLocks/>
          </p:cNvSpPr>
          <p:nvPr/>
        </p:nvSpPr>
        <p:spPr bwMode="auto">
          <a:xfrm>
            <a:off x="3469481" y="2133202"/>
            <a:ext cx="33338" cy="22225"/>
          </a:xfrm>
          <a:custGeom>
            <a:avLst/>
            <a:gdLst>
              <a:gd name="T0" fmla="*/ 5 w 21"/>
              <a:gd name="T1" fmla="*/ 14 h 14"/>
              <a:gd name="T2" fmla="*/ 0 w 21"/>
              <a:gd name="T3" fmla="*/ 5 h 14"/>
              <a:gd name="T4" fmla="*/ 18 w 21"/>
              <a:gd name="T5" fmla="*/ 0 h 14"/>
              <a:gd name="T6" fmla="*/ 21 w 21"/>
              <a:gd name="T7" fmla="*/ 10 h 14"/>
              <a:gd name="T8" fmla="*/ 5 w 21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4">
                <a:moveTo>
                  <a:pt x="5" y="14"/>
                </a:moveTo>
                <a:lnTo>
                  <a:pt x="0" y="5"/>
                </a:lnTo>
                <a:lnTo>
                  <a:pt x="18" y="0"/>
                </a:lnTo>
                <a:lnTo>
                  <a:pt x="21" y="10"/>
                </a:lnTo>
                <a:lnTo>
                  <a:pt x="5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2" name="Freeform 204"/>
          <p:cNvSpPr>
            <a:spLocks/>
          </p:cNvSpPr>
          <p:nvPr/>
        </p:nvSpPr>
        <p:spPr bwMode="auto">
          <a:xfrm>
            <a:off x="3431381" y="2149077"/>
            <a:ext cx="31750" cy="23813"/>
          </a:xfrm>
          <a:custGeom>
            <a:avLst/>
            <a:gdLst>
              <a:gd name="T0" fmla="*/ 1 w 20"/>
              <a:gd name="T1" fmla="*/ 15 h 15"/>
              <a:gd name="T2" fmla="*/ 15 w 20"/>
              <a:gd name="T3" fmla="*/ 9 h 15"/>
              <a:gd name="T4" fmla="*/ 20 w 20"/>
              <a:gd name="T5" fmla="*/ 9 h 15"/>
              <a:gd name="T6" fmla="*/ 15 w 20"/>
              <a:gd name="T7" fmla="*/ 0 h 15"/>
              <a:gd name="T8" fmla="*/ 13 w 20"/>
              <a:gd name="T9" fmla="*/ 0 h 15"/>
              <a:gd name="T10" fmla="*/ 0 w 20"/>
              <a:gd name="T11" fmla="*/ 6 h 15"/>
              <a:gd name="T12" fmla="*/ 1 w 20"/>
              <a:gd name="T1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15">
                <a:moveTo>
                  <a:pt x="1" y="15"/>
                </a:moveTo>
                <a:lnTo>
                  <a:pt x="15" y="9"/>
                </a:lnTo>
                <a:lnTo>
                  <a:pt x="20" y="9"/>
                </a:lnTo>
                <a:lnTo>
                  <a:pt x="15" y="0"/>
                </a:lnTo>
                <a:lnTo>
                  <a:pt x="13" y="0"/>
                </a:lnTo>
                <a:lnTo>
                  <a:pt x="0" y="6"/>
                </a:lnTo>
                <a:lnTo>
                  <a:pt x="1" y="15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3" name="Freeform 205"/>
          <p:cNvSpPr>
            <a:spLocks/>
          </p:cNvSpPr>
          <p:nvPr/>
        </p:nvSpPr>
        <p:spPr bwMode="auto">
          <a:xfrm>
            <a:off x="3386931" y="2164952"/>
            <a:ext cx="31750" cy="26988"/>
          </a:xfrm>
          <a:custGeom>
            <a:avLst/>
            <a:gdLst>
              <a:gd name="T0" fmla="*/ 5 w 20"/>
              <a:gd name="T1" fmla="*/ 17 h 17"/>
              <a:gd name="T2" fmla="*/ 0 w 20"/>
              <a:gd name="T3" fmla="*/ 8 h 17"/>
              <a:gd name="T4" fmla="*/ 18 w 20"/>
              <a:gd name="T5" fmla="*/ 0 h 17"/>
              <a:gd name="T6" fmla="*/ 20 w 20"/>
              <a:gd name="T7" fmla="*/ 10 h 17"/>
              <a:gd name="T8" fmla="*/ 5 w 20"/>
              <a:gd name="T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7">
                <a:moveTo>
                  <a:pt x="5" y="17"/>
                </a:moveTo>
                <a:lnTo>
                  <a:pt x="0" y="8"/>
                </a:lnTo>
                <a:lnTo>
                  <a:pt x="18" y="0"/>
                </a:lnTo>
                <a:lnTo>
                  <a:pt x="20" y="10"/>
                </a:lnTo>
                <a:lnTo>
                  <a:pt x="5" y="1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4" name="Freeform 206"/>
          <p:cNvSpPr>
            <a:spLocks/>
          </p:cNvSpPr>
          <p:nvPr/>
        </p:nvSpPr>
        <p:spPr bwMode="auto">
          <a:xfrm>
            <a:off x="3347244" y="2184002"/>
            <a:ext cx="33338" cy="28575"/>
          </a:xfrm>
          <a:custGeom>
            <a:avLst/>
            <a:gdLst>
              <a:gd name="T0" fmla="*/ 4 w 21"/>
              <a:gd name="T1" fmla="*/ 18 h 18"/>
              <a:gd name="T2" fmla="*/ 0 w 21"/>
              <a:gd name="T3" fmla="*/ 9 h 18"/>
              <a:gd name="T4" fmla="*/ 16 w 21"/>
              <a:gd name="T5" fmla="*/ 0 h 18"/>
              <a:gd name="T6" fmla="*/ 21 w 21"/>
              <a:gd name="T7" fmla="*/ 9 h 18"/>
              <a:gd name="T8" fmla="*/ 4 w 21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8">
                <a:moveTo>
                  <a:pt x="4" y="18"/>
                </a:moveTo>
                <a:lnTo>
                  <a:pt x="0" y="9"/>
                </a:lnTo>
                <a:lnTo>
                  <a:pt x="16" y="0"/>
                </a:lnTo>
                <a:lnTo>
                  <a:pt x="21" y="9"/>
                </a:lnTo>
                <a:lnTo>
                  <a:pt x="4" y="1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6" name="Freeform 208"/>
          <p:cNvSpPr>
            <a:spLocks/>
          </p:cNvSpPr>
          <p:nvPr/>
        </p:nvSpPr>
        <p:spPr bwMode="auto">
          <a:xfrm>
            <a:off x="3321844" y="2215752"/>
            <a:ext cx="7938" cy="7938"/>
          </a:xfrm>
          <a:custGeom>
            <a:avLst/>
            <a:gdLst>
              <a:gd name="T0" fmla="*/ 0 w 5"/>
              <a:gd name="T1" fmla="*/ 0 h 5"/>
              <a:gd name="T2" fmla="*/ 5 w 5"/>
              <a:gd name="T3" fmla="*/ 0 h 5"/>
              <a:gd name="T4" fmla="*/ 5 w 5"/>
              <a:gd name="T5" fmla="*/ 5 h 5"/>
              <a:gd name="T6" fmla="*/ 0 w 5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5">
                <a:moveTo>
                  <a:pt x="0" y="0"/>
                </a:moveTo>
                <a:lnTo>
                  <a:pt x="5" y="0"/>
                </a:lnTo>
                <a:lnTo>
                  <a:pt x="5" y="5"/>
                </a:lnTo>
                <a:lnTo>
                  <a:pt x="0" y="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7" name="Freeform 209"/>
          <p:cNvSpPr>
            <a:spLocks/>
          </p:cNvSpPr>
          <p:nvPr/>
        </p:nvSpPr>
        <p:spPr bwMode="auto">
          <a:xfrm>
            <a:off x="3321844" y="2149077"/>
            <a:ext cx="42863" cy="71438"/>
          </a:xfrm>
          <a:custGeom>
            <a:avLst/>
            <a:gdLst>
              <a:gd name="T0" fmla="*/ 23 w 27"/>
              <a:gd name="T1" fmla="*/ 1 h 45"/>
              <a:gd name="T2" fmla="*/ 18 w 27"/>
              <a:gd name="T3" fmla="*/ 0 h 45"/>
              <a:gd name="T4" fmla="*/ 0 w 27"/>
              <a:gd name="T5" fmla="*/ 42 h 45"/>
              <a:gd name="T6" fmla="*/ 9 w 27"/>
              <a:gd name="T7" fmla="*/ 45 h 45"/>
              <a:gd name="T8" fmla="*/ 27 w 27"/>
              <a:gd name="T9" fmla="*/ 4 h 45"/>
              <a:gd name="T10" fmla="*/ 23 w 27"/>
              <a:gd name="T11" fmla="*/ 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45">
                <a:moveTo>
                  <a:pt x="23" y="1"/>
                </a:moveTo>
                <a:lnTo>
                  <a:pt x="18" y="0"/>
                </a:lnTo>
                <a:lnTo>
                  <a:pt x="0" y="42"/>
                </a:lnTo>
                <a:lnTo>
                  <a:pt x="9" y="45"/>
                </a:lnTo>
                <a:lnTo>
                  <a:pt x="27" y="4"/>
                </a:lnTo>
                <a:lnTo>
                  <a:pt x="23" y="1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8" name="Rectangle 210"/>
          <p:cNvSpPr>
            <a:spLocks noChangeArrowheads="1"/>
          </p:cNvSpPr>
          <p:nvPr/>
        </p:nvSpPr>
        <p:spPr bwMode="auto">
          <a:xfrm>
            <a:off x="2586831" y="2220515"/>
            <a:ext cx="1476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DC2B19"/>
                </a:solidFill>
                <a:effectLst/>
                <a:latin typeface="Arial" pitchFamily="34" charset="0"/>
                <a:cs typeface="Arial" pitchFamily="34" charset="0"/>
              </a:rPr>
              <a:t>(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30" name="Rectangle 212"/>
          <p:cNvSpPr>
            <a:spLocks noChangeArrowheads="1"/>
          </p:cNvSpPr>
          <p:nvPr/>
        </p:nvSpPr>
        <p:spPr bwMode="auto">
          <a:xfrm>
            <a:off x="3766344" y="2220515"/>
            <a:ext cx="1476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DC2B19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31" name="Rectangle 213"/>
          <p:cNvSpPr>
            <a:spLocks noChangeArrowheads="1"/>
          </p:cNvSpPr>
          <p:nvPr/>
        </p:nvSpPr>
        <p:spPr bwMode="auto">
          <a:xfrm>
            <a:off x="3828256" y="2222102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32" name="Rectangle 214"/>
          <p:cNvSpPr>
            <a:spLocks noChangeArrowheads="1"/>
          </p:cNvSpPr>
          <p:nvPr/>
        </p:nvSpPr>
        <p:spPr bwMode="auto">
          <a:xfrm>
            <a:off x="3072606" y="2206227"/>
            <a:ext cx="13652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DC2B19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34" name="Rectangle 216"/>
          <p:cNvSpPr>
            <a:spLocks noChangeArrowheads="1"/>
          </p:cNvSpPr>
          <p:nvPr/>
        </p:nvSpPr>
        <p:spPr bwMode="auto">
          <a:xfrm>
            <a:off x="1840706" y="2249090"/>
            <a:ext cx="3778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900" b="0" i="0" u="none" strike="noStrike" cap="none" normalizeH="0" baseline="0" dirty="0">
                <a:ln>
                  <a:noFill/>
                </a:ln>
                <a:solidFill>
                  <a:srgbClr val="DC2B19"/>
                </a:solidFill>
                <a:effectLst/>
                <a:latin typeface="Arial" pitchFamily="34" charset="0"/>
                <a:cs typeface="Arial" pitchFamily="34" charset="0"/>
              </a:rPr>
              <a:t>+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35" name="Rectangle 217"/>
          <p:cNvSpPr>
            <a:spLocks noChangeArrowheads="1"/>
          </p:cNvSpPr>
          <p:nvPr/>
        </p:nvSpPr>
        <p:spPr bwMode="auto">
          <a:xfrm>
            <a:off x="2053431" y="2412602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37" name="Rectangle 219"/>
          <p:cNvSpPr>
            <a:spLocks noChangeArrowheads="1"/>
          </p:cNvSpPr>
          <p:nvPr/>
        </p:nvSpPr>
        <p:spPr bwMode="auto">
          <a:xfrm>
            <a:off x="4834731" y="2042715"/>
            <a:ext cx="123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38" name="Rectangle 2237"/>
          <p:cNvSpPr/>
          <p:nvPr/>
        </p:nvSpPr>
        <p:spPr>
          <a:xfrm>
            <a:off x="1024731" y="1981200"/>
            <a:ext cx="5757069" cy="1328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988" name="Picture 2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506" y="2257821"/>
            <a:ext cx="7517182" cy="134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" name="Picture 2047">
            <a:extLst>
              <a:ext uri="{FF2B5EF4-FFF2-40B4-BE49-F238E27FC236}">
                <a16:creationId xmlns:a16="http://schemas.microsoft.com/office/drawing/2014/main" id="{78E97CE0-3369-5467-1047-D33BE87F4A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2"/>
                </a:solidFill>
              </a:rPr>
              <a:t>Plotting graphs example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-263525" y="2620963"/>
            <a:ext cx="80962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2533" name="Rectangle 35"/>
          <p:cNvSpPr>
            <a:spLocks noChangeArrowheads="1"/>
          </p:cNvSpPr>
          <p:nvPr/>
        </p:nvSpPr>
        <p:spPr bwMode="auto">
          <a:xfrm>
            <a:off x="10394950" y="4019550"/>
            <a:ext cx="666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9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2534" name="Rectangle 49"/>
          <p:cNvSpPr>
            <a:spLocks noChangeArrowheads="1"/>
          </p:cNvSpPr>
          <p:nvPr/>
        </p:nvSpPr>
        <p:spPr bwMode="auto">
          <a:xfrm>
            <a:off x="527050" y="838200"/>
            <a:ext cx="1482725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x=linspace(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2535" name="Rectangle 50"/>
          <p:cNvSpPr>
            <a:spLocks noChangeArrowheads="1"/>
          </p:cNvSpPr>
          <p:nvPr/>
        </p:nvSpPr>
        <p:spPr bwMode="auto">
          <a:xfrm>
            <a:off x="2035175" y="838200"/>
            <a:ext cx="96838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-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2536" name="Rectangle 51"/>
          <p:cNvSpPr>
            <a:spLocks noChangeArrowheads="1"/>
          </p:cNvSpPr>
          <p:nvPr/>
        </p:nvSpPr>
        <p:spPr bwMode="auto">
          <a:xfrm>
            <a:off x="2133600" y="838200"/>
            <a:ext cx="1279525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pi,pi,100);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2537" name="Rectangle 52"/>
          <p:cNvSpPr>
            <a:spLocks noChangeArrowheads="1"/>
          </p:cNvSpPr>
          <p:nvPr/>
        </p:nvSpPr>
        <p:spPr bwMode="auto">
          <a:xfrm>
            <a:off x="5072063" y="917575"/>
            <a:ext cx="21907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2538" name="Rectangle 53"/>
          <p:cNvSpPr>
            <a:spLocks noChangeArrowheads="1"/>
          </p:cNvSpPr>
          <p:nvPr/>
        </p:nvSpPr>
        <p:spPr bwMode="auto">
          <a:xfrm>
            <a:off x="527050" y="1179513"/>
            <a:ext cx="1109663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y=sin(x);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2539" name="Rectangle 54"/>
          <p:cNvSpPr>
            <a:spLocks noChangeArrowheads="1"/>
          </p:cNvSpPr>
          <p:nvPr/>
        </p:nvSpPr>
        <p:spPr bwMode="auto">
          <a:xfrm>
            <a:off x="1652588" y="1179513"/>
            <a:ext cx="80962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2540" name="Rectangle 55"/>
          <p:cNvSpPr>
            <a:spLocks noChangeArrowheads="1"/>
          </p:cNvSpPr>
          <p:nvPr/>
        </p:nvSpPr>
        <p:spPr bwMode="auto">
          <a:xfrm>
            <a:off x="501650" y="1516063"/>
            <a:ext cx="111760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plot(x,y);</a:t>
            </a:r>
            <a:endParaRPr lang="en-US" altLang="en-US" sz="2400" i="1"/>
          </a:p>
        </p:txBody>
      </p:sp>
      <p:sp>
        <p:nvSpPr>
          <p:cNvPr id="22541" name="Rectangle 56"/>
          <p:cNvSpPr>
            <a:spLocks noChangeArrowheads="1"/>
          </p:cNvSpPr>
          <p:nvPr/>
        </p:nvSpPr>
        <p:spPr bwMode="auto">
          <a:xfrm>
            <a:off x="1485900" y="1443038"/>
            <a:ext cx="73025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22542" name="Picture 57" descr="graph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304925"/>
            <a:ext cx="6076950" cy="546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ODE example - spiral</a:t>
            </a:r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3811C2-55A7-1CDC-D337-A407C171A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046" y="685800"/>
            <a:ext cx="7079907" cy="51054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0DFF028-D4C8-E807-70AA-F24A42CAA549}"/>
                  </a:ext>
                </a:extLst>
              </p:cNvPr>
              <p:cNvSpPr txBox="1"/>
              <p:nvPr/>
            </p:nvSpPr>
            <p:spPr>
              <a:xfrm>
                <a:off x="533400" y="4724400"/>
                <a:ext cx="1232709" cy="7012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𝑑𝑌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𝑑𝑇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0DFF028-D4C8-E807-70AA-F24A42CAA5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724400"/>
                <a:ext cx="1232709" cy="70121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8189EA6-4007-9F95-A436-FCF4E864FB21}"/>
                  </a:ext>
                </a:extLst>
              </p:cNvPr>
              <p:cNvSpPr txBox="1"/>
              <p:nvPr/>
            </p:nvSpPr>
            <p:spPr>
              <a:xfrm>
                <a:off x="533399" y="5623382"/>
                <a:ext cx="1500411" cy="7012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𝑌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𝑑𝑋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𝑑𝑇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8189EA6-4007-9F95-A436-FCF4E864FB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99" y="5623382"/>
                <a:ext cx="1500411" cy="70121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60316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ODE example; sine and cosine</a:t>
            </a:r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295400" y="757238"/>
            <a:ext cx="692850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(file “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itchFamily="18" charset="0"/>
              </a:rPr>
              <a:t>spiralrun.m</a:t>
            </a: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”)</a:t>
            </a:r>
            <a:endParaRPr lang="en-US" altLang="en-US" sz="2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err="1"/>
              <a:t>Tspan</a:t>
            </a:r>
            <a:r>
              <a:rPr lang="en-US" altLang="en-US" sz="2800" dirty="0"/>
              <a:t> = [1 50]; </a:t>
            </a:r>
            <a:r>
              <a:rPr lang="en-US" altLang="en-US" sz="2800" dirty="0">
                <a:solidFill>
                  <a:srgbClr val="006600"/>
                </a:solidFill>
              </a:rPr>
              <a:t>%[start end]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/>
              <a:t>Y0 = [1 0];  </a:t>
            </a:r>
            <a:r>
              <a:rPr lang="en-US" altLang="en-US" sz="2800" dirty="0">
                <a:solidFill>
                  <a:srgbClr val="006600"/>
                </a:solidFill>
              </a:rPr>
              <a:t>% initial conditions, 2 variables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/>
              <a:t>[T,Y] = ode45(@</a:t>
            </a:r>
            <a:r>
              <a:rPr lang="en-US" altLang="en-US" sz="2800" dirty="0" err="1"/>
              <a:t>spiral,Tspan</a:t>
            </a:r>
            <a:r>
              <a:rPr lang="en-US" altLang="en-US" sz="2800" dirty="0"/>
              <a:t>, Y0);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i="1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(file “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itchFamily="18" charset="0"/>
              </a:rPr>
              <a:t>spiral.m</a:t>
            </a: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”)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chemeClr val="accent2"/>
                </a:solidFill>
              </a:rPr>
              <a:t>function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dy</a:t>
            </a:r>
            <a:r>
              <a:rPr lang="en-US" altLang="en-US" sz="2800" dirty="0"/>
              <a:t> = spiral(</a:t>
            </a:r>
            <a:r>
              <a:rPr lang="en-US" altLang="en-US" sz="2800" dirty="0" err="1"/>
              <a:t>t,y</a:t>
            </a:r>
            <a:r>
              <a:rPr lang="en-US" altLang="en-US" sz="2800" dirty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800" dirty="0" err="1"/>
              <a:t>dy</a:t>
            </a:r>
            <a:r>
              <a:rPr lang="es-ES" altLang="en-US" sz="2800" dirty="0"/>
              <a:t>=</a:t>
            </a:r>
            <a:r>
              <a:rPr lang="es-ES" altLang="en-US" sz="2800" dirty="0" err="1"/>
              <a:t>zeros</a:t>
            </a:r>
            <a:r>
              <a:rPr lang="es-ES" altLang="en-US" sz="2800" dirty="0"/>
              <a:t>(2,1); </a:t>
            </a:r>
            <a:r>
              <a:rPr lang="es-ES" altLang="en-US" sz="2800" dirty="0">
                <a:solidFill>
                  <a:srgbClr val="006600"/>
                </a:solidFill>
              </a:rPr>
              <a:t>% </a:t>
            </a:r>
            <a:r>
              <a:rPr lang="es-ES" altLang="en-US" sz="2800" dirty="0" err="1">
                <a:solidFill>
                  <a:srgbClr val="006600"/>
                </a:solidFill>
              </a:rPr>
              <a:t>column</a:t>
            </a:r>
            <a:r>
              <a:rPr lang="es-ES" altLang="en-US" sz="2800" dirty="0">
                <a:solidFill>
                  <a:srgbClr val="006600"/>
                </a:solidFill>
              </a:rPr>
              <a:t> vector w/ 2 </a:t>
            </a:r>
            <a:r>
              <a:rPr lang="es-ES" altLang="en-US" sz="2800" dirty="0" err="1">
                <a:solidFill>
                  <a:srgbClr val="006600"/>
                </a:solidFill>
              </a:rPr>
              <a:t>rows</a:t>
            </a:r>
            <a:endParaRPr lang="es-ES" altLang="en-US" sz="2800" dirty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800" dirty="0" err="1"/>
              <a:t>dy</a:t>
            </a:r>
            <a:r>
              <a:rPr lang="es-ES" altLang="en-US" sz="2800" dirty="0"/>
              <a:t>(1)=y(2);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800" dirty="0" err="1"/>
              <a:t>dy</a:t>
            </a:r>
            <a:r>
              <a:rPr lang="es-ES" altLang="en-US" sz="2800" dirty="0"/>
              <a:t>(2)=-y(1);</a:t>
            </a:r>
          </a:p>
        </p:txBody>
      </p:sp>
    </p:spTree>
    <p:extLst>
      <p:ext uri="{BB962C8B-B14F-4D97-AF65-F5344CB8AC3E}">
        <p14:creationId xmlns:p14="http://schemas.microsoft.com/office/powerpoint/2010/main" val="41974948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C2CD11A-72E0-22EC-FBD6-EA9F9248E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093999"/>
            <a:ext cx="8610600" cy="5078201"/>
          </a:xfrm>
          <a:prstGeom prst="rect">
            <a:avLst/>
          </a:prstGeom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2"/>
                </a:solidFill>
              </a:rPr>
              <a:t>MATLAB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1219200"/>
            <a:ext cx="1447800" cy="914400"/>
          </a:xfrm>
          <a:prstGeom prst="rect">
            <a:avLst/>
          </a:prstGeom>
          <a:noFill/>
          <a:ln w="38100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48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2"/>
                </a:solidFill>
              </a:rPr>
              <a:t>MATLAB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DF0ED5-81F3-45B0-FC24-BEAD16EA8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066800"/>
            <a:ext cx="8610600" cy="504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4312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B0736D-A789-01E5-F0F1-96BA222D9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4FB377D8-E2CC-1F11-9F9B-9B0C81F66F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ODE example; sine and cosine</a:t>
            </a:r>
          </a:p>
        </p:txBody>
      </p:sp>
      <p:sp>
        <p:nvSpPr>
          <p:cNvPr id="26627" name="Line 3">
            <a:extLst>
              <a:ext uri="{FF2B5EF4-FFF2-40B4-BE49-F238E27FC236}">
                <a16:creationId xmlns:a16="http://schemas.microsoft.com/office/drawing/2014/main" id="{F405980C-FAF4-BB05-4B7A-507624E7343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8" name="Text Box 4">
            <a:extLst>
              <a:ext uri="{FF2B5EF4-FFF2-40B4-BE49-F238E27FC236}">
                <a16:creationId xmlns:a16="http://schemas.microsoft.com/office/drawing/2014/main" id="{20F3D594-784F-3302-683E-9965D0538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757238"/>
            <a:ext cx="692850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(file “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itchFamily="18" charset="0"/>
              </a:rPr>
              <a:t>spiralrun.m</a:t>
            </a: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”)</a:t>
            </a:r>
            <a:endParaRPr lang="en-US" altLang="en-US" sz="2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err="1"/>
              <a:t>Tspan</a:t>
            </a:r>
            <a:r>
              <a:rPr lang="en-US" altLang="en-US" sz="2800" dirty="0"/>
              <a:t> = [1 50]; </a:t>
            </a:r>
            <a:r>
              <a:rPr lang="en-US" altLang="en-US" sz="2800" dirty="0">
                <a:solidFill>
                  <a:srgbClr val="006600"/>
                </a:solidFill>
              </a:rPr>
              <a:t>%[start end]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/>
              <a:t>Y0 = [1 0];  </a:t>
            </a:r>
            <a:r>
              <a:rPr lang="en-US" altLang="en-US" sz="2800" dirty="0">
                <a:solidFill>
                  <a:srgbClr val="006600"/>
                </a:solidFill>
              </a:rPr>
              <a:t>% initial conditions, 2 variables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/>
              <a:t>[T,Y] = ode45(@</a:t>
            </a:r>
            <a:r>
              <a:rPr lang="en-US" altLang="en-US" sz="2800" dirty="0" err="1"/>
              <a:t>spiral,Tspan</a:t>
            </a:r>
            <a:r>
              <a:rPr lang="en-US" altLang="en-US" sz="2800" dirty="0"/>
              <a:t>, Y0);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i="1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(file “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itchFamily="18" charset="0"/>
              </a:rPr>
              <a:t>spiral.m</a:t>
            </a: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”)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chemeClr val="accent2"/>
                </a:solidFill>
              </a:rPr>
              <a:t>function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dy</a:t>
            </a:r>
            <a:r>
              <a:rPr lang="en-US" altLang="en-US" sz="2800" dirty="0"/>
              <a:t> = spiral(</a:t>
            </a:r>
            <a:r>
              <a:rPr lang="en-US" altLang="en-US" sz="2800" dirty="0" err="1"/>
              <a:t>t,y</a:t>
            </a:r>
            <a:r>
              <a:rPr lang="en-US" altLang="en-US" sz="2800" dirty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800" dirty="0" err="1"/>
              <a:t>dy</a:t>
            </a:r>
            <a:r>
              <a:rPr lang="es-ES" altLang="en-US" sz="2800" dirty="0"/>
              <a:t>=</a:t>
            </a:r>
            <a:r>
              <a:rPr lang="es-ES" altLang="en-US" sz="2800" dirty="0" err="1"/>
              <a:t>zeros</a:t>
            </a:r>
            <a:r>
              <a:rPr lang="es-ES" altLang="en-US" sz="2800" dirty="0"/>
              <a:t>(2,1); </a:t>
            </a:r>
            <a:r>
              <a:rPr lang="es-ES" altLang="en-US" sz="2800" dirty="0">
                <a:solidFill>
                  <a:srgbClr val="006600"/>
                </a:solidFill>
              </a:rPr>
              <a:t>% </a:t>
            </a:r>
            <a:r>
              <a:rPr lang="es-ES" altLang="en-US" sz="2800" dirty="0" err="1">
                <a:solidFill>
                  <a:srgbClr val="006600"/>
                </a:solidFill>
              </a:rPr>
              <a:t>column</a:t>
            </a:r>
            <a:r>
              <a:rPr lang="es-ES" altLang="en-US" sz="2800" dirty="0">
                <a:solidFill>
                  <a:srgbClr val="006600"/>
                </a:solidFill>
              </a:rPr>
              <a:t> vector w/ 2 </a:t>
            </a:r>
            <a:r>
              <a:rPr lang="es-ES" altLang="en-US" sz="2800" dirty="0" err="1">
                <a:solidFill>
                  <a:srgbClr val="006600"/>
                </a:solidFill>
              </a:rPr>
              <a:t>rows</a:t>
            </a:r>
            <a:endParaRPr lang="es-ES" altLang="en-US" sz="2800" dirty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800" dirty="0" err="1"/>
              <a:t>dy</a:t>
            </a:r>
            <a:r>
              <a:rPr lang="es-ES" altLang="en-US" sz="2800" dirty="0"/>
              <a:t>(1)=y(2);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800" dirty="0" err="1"/>
              <a:t>dy</a:t>
            </a:r>
            <a:r>
              <a:rPr lang="es-ES" altLang="en-US" sz="2800" dirty="0"/>
              <a:t>(2)=-y(1);</a:t>
            </a:r>
          </a:p>
        </p:txBody>
      </p:sp>
      <p:pic>
        <p:nvPicPr>
          <p:cNvPr id="3" name="Picture 2" descr="A screenshot of a computer program&#10;&#10;AI-generated content may be incorrect.">
            <a:extLst>
              <a:ext uri="{FF2B5EF4-FFF2-40B4-BE49-F238E27FC236}">
                <a16:creationId xmlns:a16="http://schemas.microsoft.com/office/drawing/2014/main" id="{8DC1352E-1DAE-DBA8-C217-3088147752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2380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ODE solvers (ode45, ode23, ode113, ode15s, ode23s, ode23t, ode23tb)</a:t>
            </a:r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-263525" y="3911600"/>
            <a:ext cx="8096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9872663" y="5537200"/>
            <a:ext cx="2111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4582" name="Rectangle 8"/>
          <p:cNvSpPr>
            <a:spLocks noChangeArrowheads="1"/>
          </p:cNvSpPr>
          <p:nvPr/>
        </p:nvSpPr>
        <p:spPr bwMode="auto">
          <a:xfrm>
            <a:off x="6534150" y="711200"/>
            <a:ext cx="777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i="1">
                <a:solidFill>
                  <a:srgbClr val="000000"/>
                </a:solidFill>
              </a:rPr>
              <a:t> </a:t>
            </a:r>
            <a:endParaRPr lang="en-US" altLang="en-US" sz="2200">
              <a:latin typeface="Times New Roman" pitchFamily="18" charset="0"/>
            </a:endParaRPr>
          </a:p>
        </p:txBody>
      </p:sp>
      <p:sp>
        <p:nvSpPr>
          <p:cNvPr id="24583" name="Rectangle 42"/>
          <p:cNvSpPr>
            <a:spLocks noChangeArrowheads="1"/>
          </p:cNvSpPr>
          <p:nvPr/>
        </p:nvSpPr>
        <p:spPr bwMode="auto">
          <a:xfrm>
            <a:off x="457200" y="990600"/>
            <a:ext cx="8229600" cy="520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i="1" dirty="0">
                <a:latin typeface="Times New Roman" pitchFamily="18" charset="0"/>
              </a:rPr>
              <a:t>Basic syntax: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[T,Y] = solver(odefun,tspan,y0)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 dirty="0"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i="1" dirty="0">
                <a:latin typeface="Times New Roman" pitchFamily="18" charset="0"/>
              </a:rPr>
              <a:t>where: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 err="1">
                <a:latin typeface="Times New Roman" pitchFamily="18" charset="0"/>
              </a:rPr>
              <a:t>odefun</a:t>
            </a:r>
            <a:r>
              <a:rPr lang="en-US" altLang="en-US" sz="2400" dirty="0">
                <a:latin typeface="Times New Roman" pitchFamily="18" charset="0"/>
              </a:rPr>
              <a:t> = handle to user-defined function of form  y’ = f(</a:t>
            </a:r>
            <a:r>
              <a:rPr lang="en-US" altLang="en-US" sz="2400" dirty="0" err="1">
                <a:latin typeface="Times New Roman" pitchFamily="18" charset="0"/>
              </a:rPr>
              <a:t>t,y</a:t>
            </a:r>
            <a:r>
              <a:rPr lang="en-US" altLang="en-US" sz="2400" dirty="0">
                <a:latin typeface="Times New Roman" pitchFamily="18" charset="0"/>
              </a:rPr>
              <a:t>)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 err="1">
                <a:latin typeface="Times New Roman" pitchFamily="18" charset="0"/>
              </a:rPr>
              <a:t>tspan</a:t>
            </a:r>
            <a:r>
              <a:rPr lang="en-US" altLang="en-US" sz="2400" dirty="0">
                <a:latin typeface="Times New Roman" pitchFamily="18" charset="0"/>
              </a:rPr>
              <a:t> = 2-element vector specifying beginning and ending </a:t>
            </a:r>
            <a:r>
              <a:rPr lang="en-US" altLang="en-US" sz="2400" dirty="0" err="1">
                <a:latin typeface="Times New Roman" pitchFamily="18" charset="0"/>
              </a:rPr>
              <a:t>tpoints</a:t>
            </a:r>
            <a:endParaRPr lang="en-US" altLang="en-US" sz="2400" dirty="0"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y0 = initial conditions (scalar or vector)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T = output vector, returns timepoints of solution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Y = output matrix, returns data of solution, 1 row corresponding</a:t>
            </a:r>
            <a:br>
              <a:rPr lang="en-US" altLang="en-US" sz="2400" dirty="0">
                <a:latin typeface="Times New Roman" pitchFamily="18" charset="0"/>
              </a:rPr>
            </a:br>
            <a:r>
              <a:rPr lang="en-US" altLang="en-US" sz="2400" dirty="0">
                <a:latin typeface="Times New Roman" pitchFamily="18" charset="0"/>
              </a:rPr>
              <a:t>	 to one value of associated T.</a:t>
            </a:r>
          </a:p>
        </p:txBody>
      </p:sp>
      <p:pic>
        <p:nvPicPr>
          <p:cNvPr id="5" name="Picture 4" descr="A screenshot of a computer code&#10;&#10;AI-generated content may be incorrect.">
            <a:extLst>
              <a:ext uri="{FF2B5EF4-FFF2-40B4-BE49-F238E27FC236}">
                <a16:creationId xmlns:a16="http://schemas.microsoft.com/office/drawing/2014/main" id="{3033A3D3-5917-FA74-70DE-1F02D10008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2"/>
                </a:solidFill>
              </a:rPr>
              <a:t>Structure of a function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-263525" y="3911600"/>
            <a:ext cx="8096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0394950" y="4019550"/>
            <a:ext cx="666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9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9872663" y="5537200"/>
            <a:ext cx="2111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609600" y="990600"/>
            <a:ext cx="52959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i="1" dirty="0">
                <a:solidFill>
                  <a:srgbClr val="000000"/>
                </a:solidFill>
              </a:rPr>
              <a:t>function [out1, out2] = </a:t>
            </a:r>
            <a:r>
              <a:rPr lang="en-US" altLang="en-US" sz="2200" i="1" dirty="0" err="1">
                <a:solidFill>
                  <a:srgbClr val="000000"/>
                </a:solidFill>
              </a:rPr>
              <a:t>myfunc</a:t>
            </a:r>
            <a:r>
              <a:rPr lang="en-US" altLang="en-US" sz="2200" i="1" dirty="0">
                <a:solidFill>
                  <a:srgbClr val="000000"/>
                </a:solidFill>
              </a:rPr>
              <a:t>(in1, in2, in3)</a:t>
            </a:r>
            <a:endParaRPr lang="en-US" altLang="en-US" sz="2200" dirty="0">
              <a:latin typeface="Times New Roman" pitchFamily="18" charset="0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6534150" y="711200"/>
            <a:ext cx="777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i="1">
                <a:solidFill>
                  <a:srgbClr val="000000"/>
                </a:solidFill>
              </a:rPr>
              <a:t> </a:t>
            </a:r>
            <a:endParaRPr lang="en-US" altLang="en-US" sz="2200">
              <a:latin typeface="Times New Roman" pitchFamily="18" charset="0"/>
            </a:endParaRPr>
          </a:p>
        </p:txBody>
      </p:sp>
      <p:sp>
        <p:nvSpPr>
          <p:cNvPr id="25609" name="Rectangle 10"/>
          <p:cNvSpPr>
            <a:spLocks noChangeArrowheads="1"/>
          </p:cNvSpPr>
          <p:nvPr/>
        </p:nvSpPr>
        <p:spPr bwMode="auto">
          <a:xfrm>
            <a:off x="6667500" y="1304925"/>
            <a:ext cx="6985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en-US" altLang="en-US" sz="2200">
              <a:latin typeface="Times New Roman" pitchFamily="18" charset="0"/>
            </a:endParaRPr>
          </a:p>
        </p:txBody>
      </p:sp>
      <p:sp>
        <p:nvSpPr>
          <p:cNvPr id="25610" name="Rectangle 37"/>
          <p:cNvSpPr>
            <a:spLocks noChangeArrowheads="1"/>
          </p:cNvSpPr>
          <p:nvPr/>
        </p:nvSpPr>
        <p:spPr bwMode="auto">
          <a:xfrm>
            <a:off x="717550" y="3521075"/>
            <a:ext cx="666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9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5611" name="Text Box 4"/>
          <p:cNvSpPr txBox="1">
            <a:spLocks noChangeArrowheads="1"/>
          </p:cNvSpPr>
          <p:nvPr/>
        </p:nvSpPr>
        <p:spPr bwMode="auto">
          <a:xfrm>
            <a:off x="646113" y="3581400"/>
            <a:ext cx="794134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(written to a file in the working directory ,“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itchFamily="18" charset="0"/>
              </a:rPr>
              <a:t>mysqr.m</a:t>
            </a: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”)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chemeClr val="accent2"/>
                </a:solidFill>
              </a:rPr>
              <a:t>function</a:t>
            </a:r>
            <a:r>
              <a:rPr lang="en-US" altLang="en-US" sz="2800" dirty="0"/>
              <a:t> y = </a:t>
            </a:r>
            <a:r>
              <a:rPr lang="en-US" altLang="en-US" sz="2800" dirty="0" err="1"/>
              <a:t>mysqr</a:t>
            </a:r>
            <a:r>
              <a:rPr lang="en-US" altLang="en-US" sz="2800" dirty="0"/>
              <a:t>(x)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800" dirty="0"/>
              <a:t>y=x*x;</a:t>
            </a:r>
          </a:p>
        </p:txBody>
      </p:sp>
      <p:sp>
        <p:nvSpPr>
          <p:cNvPr id="25612" name="Text Box 4"/>
          <p:cNvSpPr txBox="1">
            <a:spLocks noChangeArrowheads="1"/>
          </p:cNvSpPr>
          <p:nvPr/>
        </p:nvSpPr>
        <p:spPr bwMode="auto">
          <a:xfrm>
            <a:off x="609600" y="1446213"/>
            <a:ext cx="6630988" cy="19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514350" indent="-5143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s-ES" altLang="en-US" sz="2000"/>
              <a:t>Takes a number of input variabes (in1, in2, etc.)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s-ES" altLang="en-US" sz="2000"/>
              <a:t>Returns a set of output variables (out1, out2, etc.)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s-ES" altLang="en-US" sz="2000"/>
              <a:t>Simplest implementation, save as a local M-file, with</a:t>
            </a:r>
            <a:br>
              <a:rPr lang="es-ES" altLang="en-US" sz="2000"/>
            </a:br>
            <a:r>
              <a:rPr lang="es-ES" altLang="en-US" sz="2000"/>
              <a:t>name of ‘myfunc.m’, called from the workspace or</a:t>
            </a:r>
            <a:br>
              <a:rPr lang="es-ES" altLang="en-US" sz="2000"/>
            </a:br>
            <a:r>
              <a:rPr lang="es-ES" altLang="en-US" sz="2000"/>
              <a:t>another function using myfunc().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s-ES" altLang="en-US" sz="2000"/>
              <a:t>All variables will be local to the function.</a:t>
            </a:r>
          </a:p>
        </p:txBody>
      </p:sp>
      <p:pic>
        <p:nvPicPr>
          <p:cNvPr id="3" name="Picture 2" descr="A screenshot of a function&#10;&#10;AI-generated content may be incorrect.">
            <a:extLst>
              <a:ext uri="{FF2B5EF4-FFF2-40B4-BE49-F238E27FC236}">
                <a16:creationId xmlns:a16="http://schemas.microsoft.com/office/drawing/2014/main" id="{660542F3-FC9A-1644-FCA3-A784BFF6C4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ODE sample; sine and cosine</a:t>
            </a:r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295400" y="757238"/>
            <a:ext cx="692850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(file “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itchFamily="18" charset="0"/>
              </a:rPr>
              <a:t>spiralrun.m</a:t>
            </a: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”)</a:t>
            </a:r>
            <a:endParaRPr lang="en-US" altLang="en-US" sz="2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err="1"/>
              <a:t>Tspan</a:t>
            </a:r>
            <a:r>
              <a:rPr lang="en-US" altLang="en-US" sz="2800" dirty="0"/>
              <a:t> = [1 50]; </a:t>
            </a:r>
            <a:r>
              <a:rPr lang="en-US" altLang="en-US" sz="2800" dirty="0">
                <a:solidFill>
                  <a:srgbClr val="006600"/>
                </a:solidFill>
              </a:rPr>
              <a:t>%[start end]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/>
              <a:t>Y0 = [1 0];  </a:t>
            </a:r>
            <a:r>
              <a:rPr lang="en-US" altLang="en-US" sz="2800" dirty="0">
                <a:solidFill>
                  <a:srgbClr val="006600"/>
                </a:solidFill>
              </a:rPr>
              <a:t>% initial conditions, 2 variables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/>
              <a:t>[T,Y] = ode45(@</a:t>
            </a:r>
            <a:r>
              <a:rPr lang="en-US" altLang="en-US" sz="2800" dirty="0" err="1"/>
              <a:t>spiral,Tspan</a:t>
            </a:r>
            <a:r>
              <a:rPr lang="en-US" altLang="en-US" sz="2800" dirty="0"/>
              <a:t>, Y0);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i="1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(file “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itchFamily="18" charset="0"/>
              </a:rPr>
              <a:t>spiral.m</a:t>
            </a:r>
            <a:r>
              <a:rPr lang="en-US" altLang="en-US" sz="2800" i="1" dirty="0">
                <a:solidFill>
                  <a:srgbClr val="FF0000"/>
                </a:solidFill>
                <a:latin typeface="Times New Roman" pitchFamily="18" charset="0"/>
              </a:rPr>
              <a:t>”)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chemeClr val="accent2"/>
                </a:solidFill>
              </a:rPr>
              <a:t>function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dy</a:t>
            </a:r>
            <a:r>
              <a:rPr lang="en-US" altLang="en-US" sz="2800" dirty="0"/>
              <a:t> = spiral(</a:t>
            </a:r>
            <a:r>
              <a:rPr lang="en-US" altLang="en-US" sz="2800" dirty="0" err="1"/>
              <a:t>t,y</a:t>
            </a:r>
            <a:r>
              <a:rPr lang="en-US" altLang="en-US" sz="2800" dirty="0"/>
              <a:t>)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s-ES" altLang="en-US" sz="2800" dirty="0" err="1"/>
              <a:t>dy</a:t>
            </a:r>
            <a:r>
              <a:rPr lang="es-ES" altLang="en-US" sz="2800" dirty="0"/>
              <a:t>=</a:t>
            </a:r>
            <a:r>
              <a:rPr lang="es-ES" altLang="en-US" sz="2800" dirty="0" err="1"/>
              <a:t>zeros</a:t>
            </a:r>
            <a:r>
              <a:rPr lang="es-ES" altLang="en-US" sz="2800" dirty="0"/>
              <a:t>(2,1); </a:t>
            </a:r>
            <a:r>
              <a:rPr lang="es-ES" altLang="en-US" sz="2800" dirty="0">
                <a:solidFill>
                  <a:srgbClr val="006600"/>
                </a:solidFill>
              </a:rPr>
              <a:t>% </a:t>
            </a:r>
            <a:r>
              <a:rPr lang="es-ES" altLang="en-US" sz="2800" dirty="0" err="1">
                <a:solidFill>
                  <a:srgbClr val="006600"/>
                </a:solidFill>
              </a:rPr>
              <a:t>column</a:t>
            </a:r>
            <a:r>
              <a:rPr lang="es-ES" altLang="en-US" sz="2800" dirty="0">
                <a:solidFill>
                  <a:srgbClr val="006600"/>
                </a:solidFill>
              </a:rPr>
              <a:t> vector w/ 2 </a:t>
            </a:r>
            <a:r>
              <a:rPr lang="es-ES" altLang="en-US" sz="2800" dirty="0" err="1">
                <a:solidFill>
                  <a:srgbClr val="006600"/>
                </a:solidFill>
              </a:rPr>
              <a:t>rows</a:t>
            </a:r>
            <a:endParaRPr lang="es-ES" altLang="en-US" sz="2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800" dirty="0" err="1"/>
              <a:t>dy</a:t>
            </a:r>
            <a:r>
              <a:rPr lang="es-ES" altLang="en-US" sz="2800" dirty="0"/>
              <a:t>(1)=y(2);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800" dirty="0" err="1"/>
              <a:t>dy</a:t>
            </a:r>
            <a:r>
              <a:rPr lang="es-ES" altLang="en-US" sz="2800" dirty="0"/>
              <a:t>(2)=-y(1);</a:t>
            </a:r>
          </a:p>
        </p:txBody>
      </p:sp>
      <p:pic>
        <p:nvPicPr>
          <p:cNvPr id="3" name="Picture 2" descr="A screenshot of a computer program&#10;&#10;AI-generated content may be incorrect.">
            <a:extLst>
              <a:ext uri="{FF2B5EF4-FFF2-40B4-BE49-F238E27FC236}">
                <a16:creationId xmlns:a16="http://schemas.microsoft.com/office/drawing/2014/main" id="{10587AD3-5FDB-577F-4D9B-198FD309AF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AA63C-25A0-BCCB-F548-14DEF0699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8DF7CE76-ED11-49A5-197E-E88D23CC2B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ODE example - spiral</a:t>
            </a:r>
          </a:p>
        </p:txBody>
      </p:sp>
      <p:sp>
        <p:nvSpPr>
          <p:cNvPr id="27651" name="Line 3">
            <a:extLst>
              <a:ext uri="{FF2B5EF4-FFF2-40B4-BE49-F238E27FC236}">
                <a16:creationId xmlns:a16="http://schemas.microsoft.com/office/drawing/2014/main" id="{D04474AA-0F35-1974-C257-2FE68AAF3FC8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CB00A2-2F2B-CEEA-6EA4-A82490A09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046" y="685800"/>
            <a:ext cx="7079907" cy="5105400"/>
          </a:xfrm>
          <a:prstGeom prst="rect">
            <a:avLst/>
          </a:prstGeom>
        </p:spPr>
      </p:pic>
      <p:sp>
        <p:nvSpPr>
          <p:cNvPr id="2" name="Text Box 4">
            <a:extLst>
              <a:ext uri="{FF2B5EF4-FFF2-40B4-BE49-F238E27FC236}">
                <a16:creationId xmlns:a16="http://schemas.microsoft.com/office/drawing/2014/main" id="{35678DD9-5CD0-15EA-77BF-FCCC90F490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9156" y="5768009"/>
            <a:ext cx="34406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800" dirty="0"/>
              <a:t>plot3(T,Y(:,1),Y(:,2));</a:t>
            </a:r>
            <a:endParaRPr lang="en-US" altLang="en-US" sz="28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482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Glycolytic oscillations – Sel’kov model</a:t>
            </a:r>
          </a:p>
        </p:txBody>
      </p:sp>
      <p:sp>
        <p:nvSpPr>
          <p:cNvPr id="307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3058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ext Box 19"/>
          <p:cNvSpPr txBox="1">
            <a:spLocks noChangeArrowheads="1"/>
          </p:cNvSpPr>
          <p:nvPr/>
        </p:nvSpPr>
        <p:spPr bwMode="auto">
          <a:xfrm>
            <a:off x="7412038" y="3216275"/>
            <a:ext cx="15033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6600"/>
                </a:solidFill>
                <a:latin typeface="Times New Roman" pitchFamily="18" charset="0"/>
              </a:rPr>
              <a:t>ATP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6600"/>
                </a:solidFill>
                <a:latin typeface="Times New Roman" pitchFamily="18" charset="0"/>
              </a:rPr>
              <a:t>production</a:t>
            </a:r>
          </a:p>
        </p:txBody>
      </p:sp>
      <p:sp>
        <p:nvSpPr>
          <p:cNvPr id="3079" name="Line 22"/>
          <p:cNvSpPr>
            <a:spLocks noChangeShapeType="1"/>
          </p:cNvSpPr>
          <p:nvPr/>
        </p:nvSpPr>
        <p:spPr bwMode="auto">
          <a:xfrm>
            <a:off x="8153400" y="2590800"/>
            <a:ext cx="0" cy="45720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080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05" b="50000"/>
          <a:stretch>
            <a:fillRect/>
          </a:stretch>
        </p:blipFill>
        <p:spPr bwMode="auto">
          <a:xfrm>
            <a:off x="1277938" y="2760663"/>
            <a:ext cx="369252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48" b="50000"/>
          <a:stretch>
            <a:fillRect/>
          </a:stretch>
        </p:blipFill>
        <p:spPr bwMode="auto">
          <a:xfrm>
            <a:off x="1582738" y="4586288"/>
            <a:ext cx="3240087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A diagram of chemical structures&#10;&#10;AI-generated content may be incorrect.">
            <a:extLst>
              <a:ext uri="{FF2B5EF4-FFF2-40B4-BE49-F238E27FC236}">
                <a16:creationId xmlns:a16="http://schemas.microsoft.com/office/drawing/2014/main" id="{01AACCF2-39A3-1EC4-57D0-487C9012DB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" name="Group 15">
            <a:extLst>
              <a:ext uri="{FF2B5EF4-FFF2-40B4-BE49-F238E27FC236}">
                <a16:creationId xmlns:a16="http://schemas.microsoft.com/office/drawing/2014/main" id="{A8B05180-599A-1BF3-6D30-11E152F0F77B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685800"/>
            <a:ext cx="2362200" cy="1676400"/>
            <a:chOff x="1968" y="432"/>
            <a:chExt cx="1488" cy="1056"/>
          </a:xfrm>
        </p:grpSpPr>
        <p:sp>
          <p:nvSpPr>
            <p:cNvPr id="5" name="AutoShape 7">
              <a:extLst>
                <a:ext uri="{FF2B5EF4-FFF2-40B4-BE49-F238E27FC236}">
                  <a16:creationId xmlns:a16="http://schemas.microsoft.com/office/drawing/2014/main" id="{60F71593-DB24-CE2D-32E3-F8137CFF1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768"/>
              <a:ext cx="912" cy="384"/>
            </a:xfrm>
            <a:prstGeom prst="curvedDownArrow">
              <a:avLst>
                <a:gd name="adj1" fmla="val 14998"/>
                <a:gd name="adj2" fmla="val 62498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ED2D7A40-85A8-F74F-E433-8EE9454589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1104"/>
              <a:ext cx="47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 dirty="0">
                  <a:solidFill>
                    <a:srgbClr val="006600"/>
                  </a:solidFill>
                  <a:latin typeface="Times New Roman" pitchFamily="18" charset="0"/>
                </a:rPr>
                <a:t>ATP</a:t>
              </a:r>
            </a:p>
          </p:txBody>
        </p:sp>
        <p:sp>
          <p:nvSpPr>
            <p:cNvPr id="7" name="Text Box 9">
              <a:extLst>
                <a:ext uri="{FF2B5EF4-FFF2-40B4-BE49-F238E27FC236}">
                  <a16:creationId xmlns:a16="http://schemas.microsoft.com/office/drawing/2014/main" id="{141F86F8-3079-AA0E-6D52-1243BA6451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1104"/>
              <a:ext cx="50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006600"/>
                  </a:solidFill>
                  <a:latin typeface="Times New Roman" pitchFamily="18" charset="0"/>
                </a:rPr>
                <a:t>ADP</a:t>
              </a:r>
            </a:p>
          </p:txBody>
        </p:sp>
        <p:sp>
          <p:nvSpPr>
            <p:cNvPr id="8" name="Rectangle 10">
              <a:extLst>
                <a:ext uri="{FF2B5EF4-FFF2-40B4-BE49-F238E27FC236}">
                  <a16:creationId xmlns:a16="http://schemas.microsoft.com/office/drawing/2014/main" id="{78D1BD4C-C1F3-1BB0-206E-1AE8DDB22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432"/>
              <a:ext cx="1488" cy="1056"/>
            </a:xfrm>
            <a:prstGeom prst="rect">
              <a:avLst/>
            </a:prstGeom>
            <a:noFill/>
            <a:ln w="57150">
              <a:solidFill>
                <a:srgbClr val="0066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568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2"/>
                </a:solidFill>
              </a:rPr>
              <a:t>Passing variables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8676" name="Rectangle 32"/>
          <p:cNvSpPr>
            <a:spLocks noChangeArrowheads="1"/>
          </p:cNvSpPr>
          <p:nvPr/>
        </p:nvSpPr>
        <p:spPr bwMode="auto">
          <a:xfrm>
            <a:off x="784225" y="914400"/>
            <a:ext cx="2825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900" i="1">
                <a:solidFill>
                  <a:srgbClr val="000000"/>
                </a:solidFill>
              </a:rPr>
              <a:t>Th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8677" name="Rectangle 33"/>
          <p:cNvSpPr>
            <a:spLocks noChangeArrowheads="1"/>
          </p:cNvSpPr>
          <p:nvPr/>
        </p:nvSpPr>
        <p:spPr bwMode="auto">
          <a:xfrm>
            <a:off x="1071563" y="914400"/>
            <a:ext cx="724693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900" i="1">
                <a:solidFill>
                  <a:srgbClr val="000000"/>
                </a:solidFill>
              </a:rPr>
              <a:t>e </a:t>
            </a:r>
            <a:r>
              <a:rPr lang="en-US" altLang="en-US" sz="1900" b="1" i="1">
                <a:solidFill>
                  <a:srgbClr val="000000"/>
                </a:solidFill>
              </a:rPr>
              <a:t>global</a:t>
            </a:r>
            <a:r>
              <a:rPr lang="en-US" altLang="en-US" sz="1900" i="1">
                <a:solidFill>
                  <a:srgbClr val="000000"/>
                </a:solidFill>
              </a:rPr>
              <a:t> command can be used to access workspace variables not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8678" name="Rectangle 34"/>
          <p:cNvSpPr>
            <a:spLocks noChangeArrowheads="1"/>
          </p:cNvSpPr>
          <p:nvPr/>
        </p:nvSpPr>
        <p:spPr bwMode="auto">
          <a:xfrm>
            <a:off x="784225" y="1195388"/>
            <a:ext cx="23669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900" i="1">
                <a:solidFill>
                  <a:srgbClr val="000000"/>
                </a:solidFill>
              </a:rPr>
              <a:t>passed to the function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8679" name="Rectangle 35"/>
          <p:cNvSpPr>
            <a:spLocks noChangeArrowheads="1"/>
          </p:cNvSpPr>
          <p:nvPr/>
        </p:nvSpPr>
        <p:spPr bwMode="auto">
          <a:xfrm>
            <a:off x="3200400" y="1195388"/>
            <a:ext cx="666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9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8680" name="Text Box 4"/>
          <p:cNvSpPr txBox="1">
            <a:spLocks noChangeArrowheads="1"/>
          </p:cNvSpPr>
          <p:nvPr/>
        </p:nvSpPr>
        <p:spPr bwMode="auto">
          <a:xfrm>
            <a:off x="990600" y="1600200"/>
            <a:ext cx="5960286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i="1" dirty="0">
                <a:solidFill>
                  <a:srgbClr val="FF0000"/>
                </a:solidFill>
                <a:latin typeface="Times New Roman" pitchFamily="18" charset="0"/>
              </a:rPr>
              <a:t>(file “</a:t>
            </a:r>
            <a:r>
              <a:rPr lang="en-US" altLang="en-US" sz="2400" i="1" dirty="0" err="1">
                <a:solidFill>
                  <a:srgbClr val="FF0000"/>
                </a:solidFill>
                <a:latin typeface="Times New Roman" pitchFamily="18" charset="0"/>
              </a:rPr>
              <a:t>spiralrun.m</a:t>
            </a:r>
            <a:r>
              <a:rPr lang="en-US" altLang="en-US" sz="2400" i="1" dirty="0">
                <a:solidFill>
                  <a:srgbClr val="FF0000"/>
                </a:solidFill>
                <a:latin typeface="Times New Roman" pitchFamily="18" charset="0"/>
              </a:rPr>
              <a:t>”)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accent2"/>
                </a:solidFill>
              </a:rPr>
              <a:t>global</a:t>
            </a:r>
            <a:r>
              <a:rPr lang="en-US" altLang="en-US" sz="2400" dirty="0"/>
              <a:t> mag  </a:t>
            </a:r>
            <a:r>
              <a:rPr lang="en-US" altLang="en-US" sz="2400" dirty="0">
                <a:solidFill>
                  <a:srgbClr val="006600"/>
                </a:solidFill>
              </a:rPr>
              <a:t>%passed parameter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mag = .1;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/>
              <a:t>Tspan</a:t>
            </a:r>
            <a:r>
              <a:rPr lang="en-US" altLang="en-US" sz="2400" dirty="0"/>
              <a:t> = [1 50]; </a:t>
            </a:r>
            <a:r>
              <a:rPr lang="en-US" altLang="en-US" sz="2400" dirty="0">
                <a:solidFill>
                  <a:srgbClr val="006600"/>
                </a:solidFill>
              </a:rPr>
              <a:t>%[start end]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Y0 = [1 0];  </a:t>
            </a:r>
            <a:r>
              <a:rPr lang="en-US" altLang="en-US" sz="2400" dirty="0">
                <a:solidFill>
                  <a:srgbClr val="006600"/>
                </a:solidFill>
              </a:rPr>
              <a:t>% initial conditions, 2 variables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[T,Y] = ode45(@</a:t>
            </a:r>
            <a:r>
              <a:rPr lang="en-US" altLang="en-US" sz="2400" dirty="0" err="1"/>
              <a:t>spiral,Tspan</a:t>
            </a:r>
            <a:r>
              <a:rPr lang="en-US" altLang="en-US" sz="2400" dirty="0"/>
              <a:t>, Y0);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i="1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i="1" dirty="0">
                <a:solidFill>
                  <a:srgbClr val="FF0000"/>
                </a:solidFill>
                <a:latin typeface="Times New Roman" pitchFamily="18" charset="0"/>
              </a:rPr>
              <a:t>(file “</a:t>
            </a:r>
            <a:r>
              <a:rPr lang="en-US" altLang="en-US" sz="2400" i="1" dirty="0" err="1">
                <a:solidFill>
                  <a:srgbClr val="FF0000"/>
                </a:solidFill>
                <a:latin typeface="Times New Roman" pitchFamily="18" charset="0"/>
              </a:rPr>
              <a:t>spiral.m</a:t>
            </a:r>
            <a:r>
              <a:rPr lang="en-US" altLang="en-US" sz="2400" i="1" dirty="0">
                <a:solidFill>
                  <a:srgbClr val="FF0000"/>
                </a:solidFill>
                <a:latin typeface="Times New Roman" pitchFamily="18" charset="0"/>
              </a:rPr>
              <a:t>”)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accent2"/>
                </a:solidFill>
              </a:rPr>
              <a:t>function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dy</a:t>
            </a:r>
            <a:r>
              <a:rPr lang="en-US" altLang="en-US" sz="2400" dirty="0"/>
              <a:t> = spiral(</a:t>
            </a:r>
            <a:r>
              <a:rPr lang="en-US" altLang="en-US" sz="2400" dirty="0" err="1"/>
              <a:t>t,y</a:t>
            </a:r>
            <a:r>
              <a:rPr lang="en-US" altLang="en-US" sz="2400" dirty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400" dirty="0">
                <a:solidFill>
                  <a:schemeClr val="accent2"/>
                </a:solidFill>
              </a:rPr>
              <a:t>global</a:t>
            </a:r>
            <a:r>
              <a:rPr lang="es-ES" altLang="en-US" sz="2400" dirty="0"/>
              <a:t> </a:t>
            </a:r>
            <a:r>
              <a:rPr lang="es-ES" altLang="en-US" sz="2400" dirty="0" err="1"/>
              <a:t>mag</a:t>
            </a:r>
            <a:endParaRPr lang="es-ES" altLang="en-US" sz="2400" dirty="0"/>
          </a:p>
          <a:p>
            <a:pPr eaLnBrk="1" hangingPunct="1">
              <a:spcBef>
                <a:spcPct val="0"/>
              </a:spcBef>
              <a:buNone/>
            </a:pPr>
            <a:r>
              <a:rPr lang="es-ES" altLang="en-US" sz="2400" dirty="0" err="1"/>
              <a:t>dy</a:t>
            </a:r>
            <a:r>
              <a:rPr lang="es-ES" altLang="en-US" sz="2400" dirty="0"/>
              <a:t>=</a:t>
            </a:r>
            <a:r>
              <a:rPr lang="es-ES" altLang="en-US" sz="2400" dirty="0" err="1"/>
              <a:t>zeros</a:t>
            </a:r>
            <a:r>
              <a:rPr lang="es-ES" altLang="en-US" sz="2400" dirty="0"/>
              <a:t>(2,1); </a:t>
            </a:r>
            <a:r>
              <a:rPr lang="es-ES" altLang="en-US" sz="2400" dirty="0">
                <a:solidFill>
                  <a:srgbClr val="006600"/>
                </a:solidFill>
              </a:rPr>
              <a:t>% </a:t>
            </a:r>
            <a:r>
              <a:rPr lang="es-ES" altLang="en-US" sz="2400" dirty="0" err="1">
                <a:solidFill>
                  <a:srgbClr val="006600"/>
                </a:solidFill>
              </a:rPr>
              <a:t>column</a:t>
            </a:r>
            <a:r>
              <a:rPr lang="es-ES" altLang="en-US" sz="2400" dirty="0">
                <a:solidFill>
                  <a:srgbClr val="006600"/>
                </a:solidFill>
              </a:rPr>
              <a:t> vector w/ 2 </a:t>
            </a:r>
            <a:r>
              <a:rPr lang="es-ES" altLang="en-US" sz="2400" dirty="0" err="1">
                <a:solidFill>
                  <a:srgbClr val="006600"/>
                </a:solidFill>
              </a:rPr>
              <a:t>rows</a:t>
            </a:r>
            <a:endParaRPr lang="es-ES" altLang="en-US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400" dirty="0" err="1"/>
              <a:t>dy</a:t>
            </a:r>
            <a:r>
              <a:rPr lang="es-ES" altLang="en-US" sz="2400" dirty="0"/>
              <a:t>(1)=</a:t>
            </a:r>
            <a:r>
              <a:rPr lang="es-ES" altLang="en-US" sz="2400" dirty="0" err="1"/>
              <a:t>mag</a:t>
            </a:r>
            <a:r>
              <a:rPr lang="es-ES" altLang="en-US" sz="2400" dirty="0"/>
              <a:t>*y(2);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400" dirty="0" err="1"/>
              <a:t>dy</a:t>
            </a:r>
            <a:r>
              <a:rPr lang="es-ES" altLang="en-US" sz="2400" dirty="0"/>
              <a:t>(2)=-</a:t>
            </a:r>
            <a:r>
              <a:rPr lang="es-ES" altLang="en-US" sz="2400" dirty="0" err="1"/>
              <a:t>mag</a:t>
            </a:r>
            <a:r>
              <a:rPr lang="es-ES" altLang="en-US" sz="2400" dirty="0"/>
              <a:t>*y(1);</a:t>
            </a:r>
          </a:p>
        </p:txBody>
      </p:sp>
      <p:pic>
        <p:nvPicPr>
          <p:cNvPr id="4" name="Picture 3" descr="A screenshot of a computer program&#10;&#10;AI-generated content may be incorrect.">
            <a:extLst>
              <a:ext uri="{FF2B5EF4-FFF2-40B4-BE49-F238E27FC236}">
                <a16:creationId xmlns:a16="http://schemas.microsoft.com/office/drawing/2014/main" id="{55D78725-13DA-2E52-1B97-C412B43417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2"/>
                </a:solidFill>
              </a:rPr>
              <a:t>Numerical stiffness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-263525" y="3911600"/>
            <a:ext cx="8096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1749" name="Rectangle 6"/>
          <p:cNvSpPr>
            <a:spLocks noChangeArrowheads="1"/>
          </p:cNvSpPr>
          <p:nvPr/>
        </p:nvSpPr>
        <p:spPr bwMode="auto">
          <a:xfrm>
            <a:off x="9872663" y="5537200"/>
            <a:ext cx="2111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1750" name="Rectangle 8"/>
          <p:cNvSpPr>
            <a:spLocks noChangeArrowheads="1"/>
          </p:cNvSpPr>
          <p:nvPr/>
        </p:nvSpPr>
        <p:spPr bwMode="auto">
          <a:xfrm>
            <a:off x="6534150" y="711200"/>
            <a:ext cx="777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i="1">
                <a:solidFill>
                  <a:srgbClr val="000000"/>
                </a:solidFill>
              </a:rPr>
              <a:t> </a:t>
            </a:r>
            <a:endParaRPr lang="en-US" altLang="en-US" sz="2200">
              <a:latin typeface="Times New Roman" pitchFamily="18" charset="0"/>
            </a:endParaRPr>
          </a:p>
        </p:txBody>
      </p:sp>
      <p:sp>
        <p:nvSpPr>
          <p:cNvPr id="31751" name="Rectangle 45"/>
          <p:cNvSpPr>
            <a:spLocks noChangeArrowheads="1"/>
          </p:cNvSpPr>
          <p:nvPr/>
        </p:nvSpPr>
        <p:spPr bwMode="auto">
          <a:xfrm>
            <a:off x="685800" y="4800600"/>
            <a:ext cx="76962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/>
              <a:t>Disparity of timescales leads to problems in stepsize selection</a:t>
            </a:r>
          </a:p>
        </p:txBody>
      </p:sp>
      <p:grpSp>
        <p:nvGrpSpPr>
          <p:cNvPr id="31752" name="Group 46"/>
          <p:cNvGrpSpPr>
            <a:grpSpLocks/>
          </p:cNvGrpSpPr>
          <p:nvPr/>
        </p:nvGrpSpPr>
        <p:grpSpPr bwMode="auto">
          <a:xfrm>
            <a:off x="1371600" y="914400"/>
            <a:ext cx="7086600" cy="3563938"/>
            <a:chOff x="864" y="1824"/>
            <a:chExt cx="4464" cy="2245"/>
          </a:xfrm>
        </p:grpSpPr>
        <p:graphicFrame>
          <p:nvGraphicFramePr>
            <p:cNvPr id="31757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39211534"/>
                </p:ext>
              </p:extLst>
            </p:nvPr>
          </p:nvGraphicFramePr>
          <p:xfrm>
            <a:off x="864" y="1824"/>
            <a:ext cx="3120" cy="7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2" imgW="3046709" imgH="724998" progId="Word.Document.8">
                    <p:embed/>
                  </p:oleObj>
                </mc:Choice>
                <mc:Fallback>
                  <p:oleObj name="Document" r:id="rId2" imgW="3046709" imgH="724998" progId="Word.Document.8">
                    <p:embed/>
                    <p:pic>
                      <p:nvPicPr>
                        <p:cNvPr id="0" name="Object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4" y="1824"/>
                          <a:ext cx="3120" cy="7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31758" name="Picture 4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2490"/>
              <a:ext cx="4464" cy="1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53" name="Rectangle 49"/>
          <p:cNvSpPr>
            <a:spLocks noChangeArrowheads="1"/>
          </p:cNvSpPr>
          <p:nvPr/>
        </p:nvSpPr>
        <p:spPr bwMode="auto">
          <a:xfrm>
            <a:off x="609600" y="2819400"/>
            <a:ext cx="7772400" cy="16764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grpSp>
        <p:nvGrpSpPr>
          <p:cNvPr id="31754" name="Group 50"/>
          <p:cNvGrpSpPr>
            <a:grpSpLocks/>
          </p:cNvGrpSpPr>
          <p:nvPr/>
        </p:nvGrpSpPr>
        <p:grpSpPr bwMode="auto">
          <a:xfrm>
            <a:off x="762000" y="2971800"/>
            <a:ext cx="584200" cy="1295400"/>
            <a:chOff x="480" y="3120"/>
            <a:chExt cx="368" cy="816"/>
          </a:xfrm>
        </p:grpSpPr>
        <p:sp>
          <p:nvSpPr>
            <p:cNvPr id="31755" name="Text Box 51"/>
            <p:cNvSpPr txBox="1">
              <a:spLocks noChangeArrowheads="1"/>
            </p:cNvSpPr>
            <p:nvPr/>
          </p:nvSpPr>
          <p:spPr bwMode="auto">
            <a:xfrm>
              <a:off x="480" y="3120"/>
              <a:ext cx="3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 dirty="0">
                  <a:solidFill>
                    <a:srgbClr val="FF0000"/>
                  </a:solidFill>
                  <a:latin typeface="Times New Roman" pitchFamily="18" charset="0"/>
                </a:rPr>
                <a:t>0 =</a:t>
              </a:r>
            </a:p>
          </p:txBody>
        </p:sp>
        <p:sp>
          <p:nvSpPr>
            <p:cNvPr id="31756" name="Text Box 52"/>
            <p:cNvSpPr txBox="1">
              <a:spLocks noChangeArrowheads="1"/>
            </p:cNvSpPr>
            <p:nvPr/>
          </p:nvSpPr>
          <p:spPr bwMode="auto">
            <a:xfrm>
              <a:off x="480" y="3648"/>
              <a:ext cx="3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FF0000"/>
                  </a:solidFill>
                  <a:latin typeface="Times New Roman" pitchFamily="18" charset="0"/>
                </a:rPr>
                <a:t>0 =</a:t>
              </a:r>
            </a:p>
          </p:txBody>
        </p:sp>
      </p:grpSp>
      <p:pic>
        <p:nvPicPr>
          <p:cNvPr id="3" name="Picture 2" descr="A screenshot of a math equation&#10;&#10;AI-generated content may be incorrect.">
            <a:extLst>
              <a:ext uri="{FF2B5EF4-FFF2-40B4-BE49-F238E27FC236}">
                <a16:creationId xmlns:a16="http://schemas.microsoft.com/office/drawing/2014/main" id="{EB05E33D-6276-160F-1AC3-8DFF05EA0A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2"/>
                </a:solidFill>
              </a:rPr>
              <a:t>Runge-Kutta 4,5 method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-263525" y="3911600"/>
            <a:ext cx="8096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9872663" y="5537200"/>
            <a:ext cx="2111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6534150" y="711200"/>
            <a:ext cx="777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i="1">
                <a:solidFill>
                  <a:srgbClr val="000000"/>
                </a:solidFill>
              </a:rPr>
              <a:t> </a:t>
            </a:r>
            <a:endParaRPr lang="en-US" altLang="en-US" sz="2200">
              <a:latin typeface="Times New Roman" pitchFamily="18" charset="0"/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685800" y="838200"/>
            <a:ext cx="7467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/>
              <a:t>Good, general purpose solver.</a:t>
            </a:r>
          </a:p>
          <a:p>
            <a:pPr eaLnBrk="1" hangingPunct="1"/>
            <a:r>
              <a:rPr lang="en-US" altLang="en-US" sz="2400"/>
              <a:t>Looks at dy/dt at certain points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1371600" y="1828800"/>
            <a:ext cx="3087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400">
                <a:latin typeface="Times New Roman" pitchFamily="18" charset="0"/>
              </a:rPr>
              <a:t> y' = f(t, y),  y(t0) = y0.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1371600" y="2438400"/>
            <a:ext cx="6496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y</a:t>
            </a:r>
            <a:r>
              <a:rPr lang="en-US" altLang="en-US" sz="2400" baseline="-25000">
                <a:latin typeface="Times New Roman" pitchFamily="18" charset="0"/>
              </a:rPr>
              <a:t>n+1</a:t>
            </a:r>
            <a:r>
              <a:rPr lang="en-US" altLang="en-US" sz="2400">
                <a:latin typeface="Times New Roman" pitchFamily="18" charset="0"/>
              </a:rPr>
              <a:t> = y</a:t>
            </a:r>
            <a:r>
              <a:rPr lang="en-US" altLang="en-US" sz="2400" baseline="-25000">
                <a:latin typeface="Times New Roman" pitchFamily="18" charset="0"/>
              </a:rPr>
              <a:t>n</a:t>
            </a:r>
            <a:r>
              <a:rPr lang="en-US" altLang="en-US" sz="2400">
                <a:latin typeface="Times New Roman" pitchFamily="18" charset="0"/>
              </a:rPr>
              <a:t> + (h/6)* (k</a:t>
            </a:r>
            <a:r>
              <a:rPr lang="en-US" altLang="en-US" sz="2400" baseline="-25000">
                <a:latin typeface="Times New Roman" pitchFamily="18" charset="0"/>
              </a:rPr>
              <a:t>1</a:t>
            </a:r>
            <a:r>
              <a:rPr lang="en-US" altLang="en-US" sz="2400">
                <a:latin typeface="Times New Roman" pitchFamily="18" charset="0"/>
              </a:rPr>
              <a:t> + 2k</a:t>
            </a:r>
            <a:r>
              <a:rPr lang="en-US" altLang="en-US" sz="2400" baseline="-25000">
                <a:latin typeface="Times New Roman" pitchFamily="18" charset="0"/>
              </a:rPr>
              <a:t>2</a:t>
            </a:r>
            <a:r>
              <a:rPr lang="en-US" altLang="en-US" sz="2400">
                <a:latin typeface="Times New Roman" pitchFamily="18" charset="0"/>
              </a:rPr>
              <a:t> + 2k</a:t>
            </a:r>
            <a:r>
              <a:rPr lang="en-US" altLang="en-US" sz="2400" baseline="-25000">
                <a:latin typeface="Times New Roman" pitchFamily="18" charset="0"/>
              </a:rPr>
              <a:t>3</a:t>
            </a:r>
            <a:r>
              <a:rPr lang="en-US" altLang="en-US" sz="2400">
                <a:latin typeface="Times New Roman" pitchFamily="18" charset="0"/>
              </a:rPr>
              <a:t> + k</a:t>
            </a:r>
            <a:r>
              <a:rPr lang="en-US" altLang="en-US" sz="2400" baseline="-25000">
                <a:latin typeface="Times New Roman" pitchFamily="18" charset="0"/>
              </a:rPr>
              <a:t>4</a:t>
            </a:r>
            <a:r>
              <a:rPr lang="en-US" altLang="en-US" sz="2400">
                <a:latin typeface="Times New Roman" pitchFamily="18" charset="0"/>
              </a:rPr>
              <a:t>); t</a:t>
            </a:r>
            <a:r>
              <a:rPr lang="en-US" altLang="en-US" sz="2400" baseline="-25000">
                <a:latin typeface="Times New Roman" pitchFamily="18" charset="0"/>
              </a:rPr>
              <a:t>n+1</a:t>
            </a:r>
            <a:r>
              <a:rPr lang="en-US" altLang="en-US" sz="2400">
                <a:latin typeface="Times New Roman" pitchFamily="18" charset="0"/>
              </a:rPr>
              <a:t> = t</a:t>
            </a:r>
            <a:r>
              <a:rPr lang="en-US" altLang="en-US" sz="2400" baseline="-25000">
                <a:latin typeface="Times New Roman" pitchFamily="18" charset="0"/>
              </a:rPr>
              <a:t>n</a:t>
            </a:r>
            <a:r>
              <a:rPr lang="en-US" altLang="en-US" sz="2400">
                <a:latin typeface="Times New Roman" pitchFamily="18" charset="0"/>
              </a:rPr>
              <a:t> + h</a:t>
            </a: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1447800" y="3048000"/>
            <a:ext cx="4572000" cy="210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k</a:t>
            </a:r>
            <a:r>
              <a:rPr lang="en-US" altLang="en-US" sz="2400" baseline="-25000">
                <a:latin typeface="Times New Roman" pitchFamily="18" charset="0"/>
              </a:rPr>
              <a:t>1</a:t>
            </a:r>
            <a:r>
              <a:rPr lang="en-US" altLang="en-US" sz="2400">
                <a:latin typeface="Times New Roman" pitchFamily="18" charset="0"/>
              </a:rPr>
              <a:t> = f (t</a:t>
            </a:r>
            <a:r>
              <a:rPr lang="en-US" altLang="en-US" sz="2400" baseline="-25000">
                <a:latin typeface="Times New Roman" pitchFamily="18" charset="0"/>
              </a:rPr>
              <a:t>n</a:t>
            </a:r>
            <a:r>
              <a:rPr lang="en-US" altLang="en-US" sz="2400">
                <a:latin typeface="Times New Roman" pitchFamily="18" charset="0"/>
              </a:rPr>
              <a:t>, y</a:t>
            </a:r>
            <a:r>
              <a:rPr lang="en-US" altLang="en-US" sz="2400" baseline="-25000">
                <a:latin typeface="Times New Roman" pitchFamily="18" charset="0"/>
              </a:rPr>
              <a:t>n</a:t>
            </a:r>
            <a:r>
              <a:rPr lang="en-US" altLang="en-US" sz="2400">
                <a:latin typeface="Times New Roman" pitchFamily="18" charset="0"/>
              </a:rPr>
              <a:t>)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k</a:t>
            </a:r>
            <a:r>
              <a:rPr lang="en-US" altLang="en-US" sz="2400" baseline="-25000">
                <a:latin typeface="Times New Roman" pitchFamily="18" charset="0"/>
              </a:rPr>
              <a:t>2</a:t>
            </a:r>
            <a:r>
              <a:rPr lang="en-US" altLang="en-US" sz="2400">
                <a:latin typeface="Times New Roman" pitchFamily="18" charset="0"/>
              </a:rPr>
              <a:t> = f( t</a:t>
            </a:r>
            <a:r>
              <a:rPr lang="en-US" altLang="en-US" sz="2400" baseline="-25000">
                <a:latin typeface="Times New Roman" pitchFamily="18" charset="0"/>
              </a:rPr>
              <a:t>n</a:t>
            </a:r>
            <a:r>
              <a:rPr lang="en-US" altLang="en-US" sz="2400">
                <a:latin typeface="Times New Roman" pitchFamily="18" charset="0"/>
              </a:rPr>
              <a:t> + (h/2), y</a:t>
            </a:r>
            <a:r>
              <a:rPr lang="en-US" altLang="en-US" sz="2400" baseline="-25000">
                <a:latin typeface="Times New Roman" pitchFamily="18" charset="0"/>
              </a:rPr>
              <a:t>n</a:t>
            </a:r>
            <a:r>
              <a:rPr lang="en-US" altLang="en-US" sz="2400">
                <a:latin typeface="Times New Roman" pitchFamily="18" charset="0"/>
              </a:rPr>
              <a:t> + (h/2)*k</a:t>
            </a:r>
            <a:r>
              <a:rPr lang="en-US" altLang="en-US" sz="2400" baseline="-25000">
                <a:latin typeface="Times New Roman" pitchFamily="18" charset="0"/>
              </a:rPr>
              <a:t>1</a:t>
            </a:r>
            <a:r>
              <a:rPr lang="en-US" altLang="en-US" sz="2400">
                <a:latin typeface="Times New Roman" pitchFamily="18" charset="0"/>
              </a:rPr>
              <a:t>)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k</a:t>
            </a:r>
            <a:r>
              <a:rPr lang="en-US" altLang="en-US" sz="2400" baseline="-25000">
                <a:latin typeface="Times New Roman" pitchFamily="18" charset="0"/>
              </a:rPr>
              <a:t>3</a:t>
            </a:r>
            <a:r>
              <a:rPr lang="en-US" altLang="en-US" sz="2400">
                <a:latin typeface="Times New Roman" pitchFamily="18" charset="0"/>
              </a:rPr>
              <a:t> = f (t</a:t>
            </a:r>
            <a:r>
              <a:rPr lang="en-US" altLang="en-US" sz="2400" baseline="-25000">
                <a:latin typeface="Times New Roman" pitchFamily="18" charset="0"/>
              </a:rPr>
              <a:t>n</a:t>
            </a:r>
            <a:r>
              <a:rPr lang="en-US" altLang="en-US" sz="2400">
                <a:latin typeface="Times New Roman" pitchFamily="18" charset="0"/>
              </a:rPr>
              <a:t> + (h/2), y</a:t>
            </a:r>
            <a:r>
              <a:rPr lang="en-US" altLang="en-US" sz="2400" baseline="-25000">
                <a:latin typeface="Times New Roman" pitchFamily="18" charset="0"/>
              </a:rPr>
              <a:t>n</a:t>
            </a:r>
            <a:r>
              <a:rPr lang="en-US" altLang="en-US" sz="2400">
                <a:latin typeface="Times New Roman" pitchFamily="18" charset="0"/>
              </a:rPr>
              <a:t> + (h/2)*k</a:t>
            </a:r>
            <a:r>
              <a:rPr lang="en-US" altLang="en-US" sz="2400" baseline="-25000">
                <a:latin typeface="Times New Roman" pitchFamily="18" charset="0"/>
              </a:rPr>
              <a:t>2</a:t>
            </a:r>
            <a:r>
              <a:rPr lang="en-US" altLang="en-US" sz="2400">
                <a:latin typeface="Times New Roman" pitchFamily="18" charset="0"/>
              </a:rPr>
              <a:t>)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k</a:t>
            </a:r>
            <a:r>
              <a:rPr lang="en-US" altLang="en-US" sz="2400" baseline="-25000">
                <a:latin typeface="Times New Roman" pitchFamily="18" charset="0"/>
              </a:rPr>
              <a:t>4</a:t>
            </a:r>
            <a:r>
              <a:rPr lang="en-US" altLang="en-US" sz="2400">
                <a:latin typeface="Times New Roman" pitchFamily="18" charset="0"/>
              </a:rPr>
              <a:t> = f ( t</a:t>
            </a:r>
            <a:r>
              <a:rPr lang="en-US" altLang="en-US" sz="2400" baseline="-25000">
                <a:latin typeface="Times New Roman" pitchFamily="18" charset="0"/>
              </a:rPr>
              <a:t>n</a:t>
            </a:r>
            <a:r>
              <a:rPr lang="en-US" altLang="en-US" sz="2400">
                <a:latin typeface="Times New Roman" pitchFamily="18" charset="0"/>
              </a:rPr>
              <a:t> + h, y</a:t>
            </a:r>
            <a:r>
              <a:rPr lang="en-US" altLang="en-US" sz="2400" baseline="-25000">
                <a:latin typeface="Times New Roman" pitchFamily="18" charset="0"/>
              </a:rPr>
              <a:t>n</a:t>
            </a:r>
            <a:r>
              <a:rPr lang="en-US" altLang="en-US" sz="2400">
                <a:latin typeface="Times New Roman" pitchFamily="18" charset="0"/>
              </a:rPr>
              <a:t> + h*k</a:t>
            </a:r>
            <a:r>
              <a:rPr lang="en-US" altLang="en-US" sz="2400" baseline="-25000">
                <a:latin typeface="Times New Roman" pitchFamily="18" charset="0"/>
              </a:rPr>
              <a:t>3</a:t>
            </a:r>
            <a:r>
              <a:rPr lang="en-US" altLang="en-US" sz="2400">
                <a:latin typeface="Times New Roman" pitchFamily="18" charset="0"/>
              </a:rPr>
              <a:t>).</a:t>
            </a: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685800" y="5486400"/>
            <a:ext cx="7467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/>
              <a:t>“explicit solution”.  “Implicit” variations are around</a:t>
            </a:r>
          </a:p>
          <a:p>
            <a:pPr eaLnBrk="1" hangingPunct="1"/>
            <a:r>
              <a:rPr lang="en-US" altLang="en-US" sz="2400"/>
              <a:t>selection of timestep is critical, balancing rounding and interpolation/extrapolation errors</a:t>
            </a:r>
          </a:p>
        </p:txBody>
      </p:sp>
      <p:pic>
        <p:nvPicPr>
          <p:cNvPr id="3" name="Picture 2" descr="A screenshot of a math problem&#10;&#10;AI-generated content may be incorrect.">
            <a:extLst>
              <a:ext uri="{FF2B5EF4-FFF2-40B4-BE49-F238E27FC236}">
                <a16:creationId xmlns:a16="http://schemas.microsoft.com/office/drawing/2014/main" id="{B9D5794D-E94B-2F86-C473-DAB49C5BB8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2"/>
                </a:solidFill>
              </a:rPr>
              <a:t>Numerical stiffness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-263525" y="3911600"/>
            <a:ext cx="8096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9872663" y="5537200"/>
            <a:ext cx="2111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300" i="1">
                <a:solidFill>
                  <a:srgbClr val="000000"/>
                </a:solidFill>
              </a:rPr>
              <a:t> </a:t>
            </a: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6534150" y="711200"/>
            <a:ext cx="777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i="1">
                <a:solidFill>
                  <a:srgbClr val="000000"/>
                </a:solidFill>
              </a:rPr>
              <a:t> </a:t>
            </a:r>
            <a:endParaRPr lang="en-US" altLang="en-US" sz="2200">
              <a:latin typeface="Times New Roman" pitchFamily="18" charset="0"/>
            </a:endParaRPr>
          </a:p>
        </p:txBody>
      </p:sp>
      <p:pic>
        <p:nvPicPr>
          <p:cNvPr id="30727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50938"/>
            <a:ext cx="7924800" cy="511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A graph of a graph&#10;&#10;AI-generated content may be incorrect.">
            <a:extLst>
              <a:ext uri="{FF2B5EF4-FFF2-40B4-BE49-F238E27FC236}">
                <a16:creationId xmlns:a16="http://schemas.microsoft.com/office/drawing/2014/main" id="{86562D6B-A5B7-3455-8D79-E06994D092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18">
            <a:extLst>
              <a:ext uri="{FF2B5EF4-FFF2-40B4-BE49-F238E27FC236}">
                <a16:creationId xmlns:a16="http://schemas.microsoft.com/office/drawing/2014/main" id="{1B705EB3-467E-8883-9F17-F08A03EC0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63" y="1981200"/>
            <a:ext cx="2430462" cy="364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Your goal</a:t>
            </a:r>
          </a:p>
        </p:txBody>
      </p:sp>
      <p:sp>
        <p:nvSpPr>
          <p:cNvPr id="32771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277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3" r="21101"/>
          <a:stretch>
            <a:fillRect/>
          </a:stretch>
        </p:blipFill>
        <p:spPr bwMode="auto">
          <a:xfrm>
            <a:off x="2727325" y="1000125"/>
            <a:ext cx="45720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3" name="Group 9"/>
          <p:cNvGrpSpPr>
            <a:grpSpLocks/>
          </p:cNvGrpSpPr>
          <p:nvPr/>
        </p:nvGrpSpPr>
        <p:grpSpPr bwMode="auto">
          <a:xfrm>
            <a:off x="3489325" y="923925"/>
            <a:ext cx="2362200" cy="1676400"/>
            <a:chOff x="1968" y="432"/>
            <a:chExt cx="1488" cy="1056"/>
          </a:xfrm>
        </p:grpSpPr>
        <p:sp>
          <p:nvSpPr>
            <p:cNvPr id="32778" name="AutoShape 10"/>
            <p:cNvSpPr>
              <a:spLocks noChangeArrowheads="1"/>
            </p:cNvSpPr>
            <p:nvPr/>
          </p:nvSpPr>
          <p:spPr bwMode="auto">
            <a:xfrm>
              <a:off x="2304" y="768"/>
              <a:ext cx="912" cy="384"/>
            </a:xfrm>
            <a:prstGeom prst="curvedDownArrow">
              <a:avLst>
                <a:gd name="adj1" fmla="val 14998"/>
                <a:gd name="adj2" fmla="val 62498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32779" name="Text Box 11"/>
            <p:cNvSpPr txBox="1">
              <a:spLocks noChangeArrowheads="1"/>
            </p:cNvSpPr>
            <p:nvPr/>
          </p:nvSpPr>
          <p:spPr bwMode="auto">
            <a:xfrm>
              <a:off x="2064" y="1104"/>
              <a:ext cx="47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006600"/>
                  </a:solidFill>
                  <a:latin typeface="Times New Roman" pitchFamily="18" charset="0"/>
                </a:rPr>
                <a:t>ATP</a:t>
              </a:r>
            </a:p>
          </p:txBody>
        </p:sp>
        <p:sp>
          <p:nvSpPr>
            <p:cNvPr id="32780" name="Text Box 12"/>
            <p:cNvSpPr txBox="1">
              <a:spLocks noChangeArrowheads="1"/>
            </p:cNvSpPr>
            <p:nvPr/>
          </p:nvSpPr>
          <p:spPr bwMode="auto">
            <a:xfrm>
              <a:off x="2832" y="1104"/>
              <a:ext cx="50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006600"/>
                  </a:solidFill>
                  <a:latin typeface="Times New Roman" pitchFamily="18" charset="0"/>
                </a:rPr>
                <a:t>ADP</a:t>
              </a:r>
            </a:p>
          </p:txBody>
        </p:sp>
        <p:sp>
          <p:nvSpPr>
            <p:cNvPr id="32781" name="Rectangle 13"/>
            <p:cNvSpPr>
              <a:spLocks noChangeArrowheads="1"/>
            </p:cNvSpPr>
            <p:nvPr/>
          </p:nvSpPr>
          <p:spPr bwMode="auto">
            <a:xfrm>
              <a:off x="1968" y="432"/>
              <a:ext cx="1488" cy="1056"/>
            </a:xfrm>
            <a:prstGeom prst="rect">
              <a:avLst/>
            </a:prstGeom>
            <a:noFill/>
            <a:ln w="57150">
              <a:solidFill>
                <a:srgbClr val="0066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>
                <a:latin typeface="Times New Roman" pitchFamily="18" charset="0"/>
              </a:endParaRPr>
            </a:p>
          </p:txBody>
        </p:sp>
      </p:grpSp>
      <p:sp>
        <p:nvSpPr>
          <p:cNvPr id="32774" name="Text Box 14"/>
          <p:cNvSpPr txBox="1">
            <a:spLocks noChangeArrowheads="1"/>
          </p:cNvSpPr>
          <p:nvPr/>
        </p:nvSpPr>
        <p:spPr bwMode="auto">
          <a:xfrm>
            <a:off x="974725" y="1457325"/>
            <a:ext cx="17684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E = PFK1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S</a:t>
            </a:r>
            <a:r>
              <a:rPr lang="en-US" altLang="en-US" sz="2400" baseline="-25000">
                <a:latin typeface="Times New Roman" pitchFamily="18" charset="0"/>
              </a:rPr>
              <a:t>1</a:t>
            </a:r>
            <a:r>
              <a:rPr lang="en-US" altLang="en-US" sz="2400">
                <a:latin typeface="Times New Roman" pitchFamily="18" charset="0"/>
              </a:rPr>
              <a:t>=ATP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S</a:t>
            </a:r>
            <a:r>
              <a:rPr lang="en-US" altLang="en-US" sz="2400" baseline="-25000">
                <a:latin typeface="Times New Roman" pitchFamily="18" charset="0"/>
              </a:rPr>
              <a:t>2</a:t>
            </a:r>
            <a:r>
              <a:rPr lang="en-US" altLang="en-US" sz="2400">
                <a:latin typeface="Times New Roman" pitchFamily="18" charset="0"/>
              </a:rPr>
              <a:t>=ADP</a:t>
            </a:r>
          </a:p>
        </p:txBody>
      </p:sp>
      <p:sp>
        <p:nvSpPr>
          <p:cNvPr id="114703" name="Text Box 15"/>
          <p:cNvSpPr txBox="1">
            <a:spLocks noChangeArrowheads="1"/>
          </p:cNvSpPr>
          <p:nvPr/>
        </p:nvSpPr>
        <p:spPr bwMode="auto">
          <a:xfrm>
            <a:off x="6537325" y="1762125"/>
            <a:ext cx="17684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x</a:t>
            </a:r>
            <a:r>
              <a:rPr lang="en-US" altLang="en-US" sz="2400" baseline="-25000" dirty="0">
                <a:latin typeface="Times New Roman" pitchFamily="18" charset="0"/>
              </a:rPr>
              <a:t>1</a:t>
            </a:r>
            <a:r>
              <a:rPr lang="en-US" altLang="en-US" sz="2400" dirty="0">
                <a:latin typeface="Times New Roman" pitchFamily="18" charset="0"/>
              </a:rPr>
              <a:t> = ES</a:t>
            </a:r>
            <a:r>
              <a:rPr lang="en-US" altLang="en-US" sz="2400" baseline="-25000" dirty="0">
                <a:latin typeface="Times New Roman" pitchFamily="18" charset="0"/>
              </a:rPr>
              <a:t>2</a:t>
            </a:r>
            <a:r>
              <a:rPr lang="en-US" altLang="en-US" sz="2400" baseline="30000" dirty="0">
                <a:latin typeface="Times New Roman" pitchFamily="18" charset="0"/>
                <a:sym typeface="Symbol" pitchFamily="18" charset="2"/>
              </a:rPr>
              <a:t></a:t>
            </a:r>
            <a:endParaRPr lang="en-US" altLang="en-US" sz="2400" dirty="0">
              <a:latin typeface="Times New Roman" pitchFamily="18" charset="0"/>
              <a:sym typeface="Symbol" pitchFamily="18" charset="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x</a:t>
            </a:r>
            <a:r>
              <a:rPr lang="en-US" altLang="en-US" sz="2400" baseline="-25000" dirty="0">
                <a:latin typeface="Times New Roman" pitchFamily="18" charset="0"/>
              </a:rPr>
              <a:t>2</a:t>
            </a:r>
            <a:r>
              <a:rPr lang="en-US" altLang="en-US" sz="2400" dirty="0">
                <a:latin typeface="Times New Roman" pitchFamily="18" charset="0"/>
              </a:rPr>
              <a:t> = S</a:t>
            </a:r>
            <a:r>
              <a:rPr lang="en-US" altLang="en-US" sz="2400" baseline="-25000" dirty="0">
                <a:latin typeface="Times New Roman" pitchFamily="18" charset="0"/>
              </a:rPr>
              <a:t>1 </a:t>
            </a:r>
            <a:r>
              <a:rPr lang="en-US" altLang="en-US" sz="2400" dirty="0">
                <a:latin typeface="Times New Roman" pitchFamily="18" charset="0"/>
              </a:rPr>
              <a:t>ES</a:t>
            </a:r>
            <a:r>
              <a:rPr lang="en-US" altLang="en-US" sz="2400" baseline="-25000" dirty="0">
                <a:latin typeface="Times New Roman" pitchFamily="18" charset="0"/>
              </a:rPr>
              <a:t>2</a:t>
            </a:r>
            <a:r>
              <a:rPr lang="en-US" altLang="en-US" sz="2400" baseline="30000" dirty="0">
                <a:latin typeface="Times New Roman" pitchFamily="18" charset="0"/>
                <a:sym typeface="Symbol" pitchFamily="18" charset="2"/>
              </a:rPr>
              <a:t></a:t>
            </a:r>
            <a:endParaRPr lang="en-US" altLang="en-US" sz="2400" baseline="30000" dirty="0">
              <a:latin typeface="Times New Roman" pitchFamily="18" charset="0"/>
            </a:endParaRPr>
          </a:p>
        </p:txBody>
      </p:sp>
      <p:pic>
        <p:nvPicPr>
          <p:cNvPr id="3277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3" r="50966"/>
          <a:stretch>
            <a:fillRect/>
          </a:stretch>
        </p:blipFill>
        <p:spPr bwMode="auto">
          <a:xfrm>
            <a:off x="5145088" y="2895600"/>
            <a:ext cx="3935412" cy="372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3" r="35870"/>
          <a:stretch>
            <a:fillRect/>
          </a:stretch>
        </p:blipFill>
        <p:spPr bwMode="auto">
          <a:xfrm>
            <a:off x="-28575" y="2895600"/>
            <a:ext cx="5286375" cy="372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A screen shot of a graph&#10;&#10;AI-generated content may be incorrect.">
            <a:extLst>
              <a:ext uri="{FF2B5EF4-FFF2-40B4-BE49-F238E27FC236}">
                <a16:creationId xmlns:a16="http://schemas.microsoft.com/office/drawing/2014/main" id="{AFDB9ED8-E804-F3A7-2302-B63D578A7E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0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Your goal: the system</a:t>
            </a:r>
          </a:p>
        </p:txBody>
      </p:sp>
      <p:sp>
        <p:nvSpPr>
          <p:cNvPr id="3379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796" name="Rectangle 2"/>
          <p:cNvSpPr>
            <a:spLocks noChangeArrowheads="1"/>
          </p:cNvSpPr>
          <p:nvPr/>
        </p:nvSpPr>
        <p:spPr bwMode="auto">
          <a:xfrm>
            <a:off x="44450" y="36401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3797" name="Rectangle 3"/>
          <p:cNvSpPr>
            <a:spLocks noChangeArrowheads="1"/>
          </p:cNvSpPr>
          <p:nvPr/>
        </p:nvSpPr>
        <p:spPr bwMode="auto">
          <a:xfrm>
            <a:off x="44450" y="36020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3798" name="Rectangle 4"/>
          <p:cNvSpPr>
            <a:spLocks noChangeArrowheads="1"/>
          </p:cNvSpPr>
          <p:nvPr/>
        </p:nvSpPr>
        <p:spPr bwMode="auto">
          <a:xfrm>
            <a:off x="44450" y="36401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3799" name="Rectangle 5"/>
          <p:cNvSpPr>
            <a:spLocks noChangeArrowheads="1"/>
          </p:cNvSpPr>
          <p:nvPr/>
        </p:nvSpPr>
        <p:spPr bwMode="auto">
          <a:xfrm>
            <a:off x="44450" y="36401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3800" name="Rectangle 6"/>
          <p:cNvSpPr>
            <a:spLocks noChangeArrowheads="1"/>
          </p:cNvSpPr>
          <p:nvPr/>
        </p:nvSpPr>
        <p:spPr bwMode="auto">
          <a:xfrm>
            <a:off x="44450" y="36401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3801" name="Rectangle 13"/>
          <p:cNvSpPr>
            <a:spLocks noChangeArrowheads="1"/>
          </p:cNvSpPr>
          <p:nvPr/>
        </p:nvSpPr>
        <p:spPr bwMode="auto">
          <a:xfrm>
            <a:off x="44450" y="36401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3802" name="Rectangle 14"/>
          <p:cNvSpPr>
            <a:spLocks noChangeArrowheads="1"/>
          </p:cNvSpPr>
          <p:nvPr/>
        </p:nvSpPr>
        <p:spPr bwMode="auto">
          <a:xfrm>
            <a:off x="44450" y="36401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3803" name="Rectangle 15"/>
          <p:cNvSpPr>
            <a:spLocks noChangeArrowheads="1"/>
          </p:cNvSpPr>
          <p:nvPr/>
        </p:nvSpPr>
        <p:spPr bwMode="auto">
          <a:xfrm>
            <a:off x="44450" y="36401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3804" name="Rectangle 16"/>
          <p:cNvSpPr>
            <a:spLocks noChangeArrowheads="1"/>
          </p:cNvSpPr>
          <p:nvPr/>
        </p:nvSpPr>
        <p:spPr bwMode="auto">
          <a:xfrm>
            <a:off x="44450" y="36020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33805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5" t="53014" r="2589"/>
          <a:stretch>
            <a:fillRect/>
          </a:stretch>
        </p:blipFill>
        <p:spPr bwMode="auto">
          <a:xfrm>
            <a:off x="1295400" y="4343400"/>
            <a:ext cx="6016625" cy="159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6" name="Picture 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762000"/>
            <a:ext cx="5562600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667000"/>
            <a:ext cx="3771900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266700" y="0"/>
            <a:ext cx="861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2"/>
                </a:solidFill>
              </a:rPr>
              <a:t>Starting point</a:t>
            </a:r>
          </a:p>
        </p:txBody>
      </p:sp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266700" y="685800"/>
            <a:ext cx="8610600" cy="762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457200" y="981075"/>
            <a:ext cx="5960286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i="1" dirty="0">
                <a:solidFill>
                  <a:srgbClr val="FF0000"/>
                </a:solidFill>
                <a:latin typeface="Times New Roman" pitchFamily="18" charset="0"/>
              </a:rPr>
              <a:t>(file “</a:t>
            </a:r>
            <a:r>
              <a:rPr lang="en-US" altLang="en-US" sz="2400" i="1" dirty="0" err="1">
                <a:solidFill>
                  <a:srgbClr val="FF0000"/>
                </a:solidFill>
                <a:latin typeface="Times New Roman" pitchFamily="18" charset="0"/>
              </a:rPr>
              <a:t>spiralrun.m</a:t>
            </a:r>
            <a:r>
              <a:rPr lang="en-US" altLang="en-US" sz="2400" i="1" dirty="0">
                <a:solidFill>
                  <a:srgbClr val="FF0000"/>
                </a:solidFill>
                <a:latin typeface="Times New Roman" pitchFamily="18" charset="0"/>
              </a:rPr>
              <a:t>”)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accent2"/>
                </a:solidFill>
              </a:rPr>
              <a:t>global</a:t>
            </a:r>
            <a:r>
              <a:rPr lang="en-US" altLang="en-US" sz="2400" dirty="0"/>
              <a:t> mag  </a:t>
            </a:r>
            <a:r>
              <a:rPr lang="en-US" altLang="en-US" sz="2400" dirty="0">
                <a:solidFill>
                  <a:srgbClr val="006600"/>
                </a:solidFill>
              </a:rPr>
              <a:t>%passed parameter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mag = .1;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/>
              <a:t>Tspan</a:t>
            </a:r>
            <a:r>
              <a:rPr lang="en-US" altLang="en-US" sz="2400" dirty="0"/>
              <a:t> = [1 200]; </a:t>
            </a:r>
            <a:r>
              <a:rPr lang="en-US" altLang="en-US" sz="2400" dirty="0">
                <a:solidFill>
                  <a:srgbClr val="006600"/>
                </a:solidFill>
              </a:rPr>
              <a:t>%[start end]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Y0 = [1 2];  </a:t>
            </a:r>
            <a:r>
              <a:rPr lang="en-US" altLang="en-US" sz="2400" dirty="0">
                <a:solidFill>
                  <a:srgbClr val="006600"/>
                </a:solidFill>
              </a:rPr>
              <a:t>% initial conditions, 2 variables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[T,Y] = ode45(@</a:t>
            </a:r>
            <a:r>
              <a:rPr lang="en-US" altLang="en-US" sz="2400" dirty="0" err="1"/>
              <a:t>spiral,Tspan</a:t>
            </a:r>
            <a:r>
              <a:rPr lang="en-US" altLang="en-US" sz="2400" dirty="0"/>
              <a:t>, Y0);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i="1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i="1" dirty="0">
                <a:solidFill>
                  <a:srgbClr val="FF0000"/>
                </a:solidFill>
                <a:latin typeface="Times New Roman" pitchFamily="18" charset="0"/>
              </a:rPr>
              <a:t>(file “</a:t>
            </a:r>
            <a:r>
              <a:rPr lang="en-US" altLang="en-US" sz="2400" i="1" dirty="0" err="1">
                <a:solidFill>
                  <a:srgbClr val="FF0000"/>
                </a:solidFill>
                <a:latin typeface="Times New Roman" pitchFamily="18" charset="0"/>
              </a:rPr>
              <a:t>spiral.m</a:t>
            </a:r>
            <a:r>
              <a:rPr lang="en-US" altLang="en-US" sz="2400" i="1" dirty="0">
                <a:solidFill>
                  <a:srgbClr val="FF0000"/>
                </a:solidFill>
                <a:latin typeface="Times New Roman" pitchFamily="18" charset="0"/>
              </a:rPr>
              <a:t>”)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accent2"/>
                </a:solidFill>
              </a:rPr>
              <a:t>function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dy</a:t>
            </a:r>
            <a:r>
              <a:rPr lang="en-US" altLang="en-US" sz="2400" dirty="0"/>
              <a:t> = spiral(</a:t>
            </a:r>
            <a:r>
              <a:rPr lang="en-US" altLang="en-US" sz="2400" dirty="0" err="1"/>
              <a:t>t,y</a:t>
            </a:r>
            <a:r>
              <a:rPr lang="en-US" altLang="en-US" sz="2400" dirty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400" dirty="0">
                <a:solidFill>
                  <a:schemeClr val="accent2"/>
                </a:solidFill>
              </a:rPr>
              <a:t>global</a:t>
            </a:r>
            <a:r>
              <a:rPr lang="es-ES" altLang="en-US" sz="2400" dirty="0"/>
              <a:t> </a:t>
            </a:r>
            <a:r>
              <a:rPr lang="es-ES" altLang="en-US" sz="2400" dirty="0" err="1"/>
              <a:t>mag</a:t>
            </a:r>
            <a:endParaRPr lang="es-ES" altLang="en-US" sz="2400" dirty="0"/>
          </a:p>
          <a:p>
            <a:pPr eaLnBrk="1" hangingPunct="1">
              <a:spcBef>
                <a:spcPct val="0"/>
              </a:spcBef>
              <a:buNone/>
            </a:pPr>
            <a:r>
              <a:rPr lang="es-ES" altLang="en-US" sz="2400" dirty="0" err="1"/>
              <a:t>dy</a:t>
            </a:r>
            <a:r>
              <a:rPr lang="es-ES" altLang="en-US" sz="2400" dirty="0"/>
              <a:t>=</a:t>
            </a:r>
            <a:r>
              <a:rPr lang="es-ES" altLang="en-US" sz="2400" dirty="0" err="1"/>
              <a:t>zeros</a:t>
            </a:r>
            <a:r>
              <a:rPr lang="es-ES" altLang="en-US" sz="2400" dirty="0"/>
              <a:t>(2,1); </a:t>
            </a:r>
            <a:r>
              <a:rPr lang="es-ES" altLang="en-US" sz="2400" dirty="0">
                <a:solidFill>
                  <a:srgbClr val="006600"/>
                </a:solidFill>
              </a:rPr>
              <a:t>% </a:t>
            </a:r>
            <a:r>
              <a:rPr lang="es-ES" altLang="en-US" sz="2400" dirty="0" err="1">
                <a:solidFill>
                  <a:srgbClr val="006600"/>
                </a:solidFill>
              </a:rPr>
              <a:t>column</a:t>
            </a:r>
            <a:r>
              <a:rPr lang="es-ES" altLang="en-US" sz="2400" dirty="0">
                <a:solidFill>
                  <a:srgbClr val="006600"/>
                </a:solidFill>
              </a:rPr>
              <a:t> vector w/ 2 </a:t>
            </a:r>
            <a:r>
              <a:rPr lang="es-ES" altLang="en-US" sz="2400" dirty="0" err="1">
                <a:solidFill>
                  <a:srgbClr val="006600"/>
                </a:solidFill>
              </a:rPr>
              <a:t>rows</a:t>
            </a:r>
            <a:endParaRPr lang="es-ES" altLang="en-US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400" dirty="0" err="1"/>
              <a:t>dy</a:t>
            </a:r>
            <a:r>
              <a:rPr lang="es-ES" altLang="en-US" sz="2400" dirty="0"/>
              <a:t>(1)=</a:t>
            </a:r>
            <a:r>
              <a:rPr lang="es-ES" altLang="en-US" sz="2400" dirty="0" err="1"/>
              <a:t>mag</a:t>
            </a:r>
            <a:r>
              <a:rPr lang="es-ES" altLang="en-US" sz="2400" dirty="0"/>
              <a:t>*y(2);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400" dirty="0" err="1"/>
              <a:t>dy</a:t>
            </a:r>
            <a:r>
              <a:rPr lang="es-ES" altLang="en-US" sz="2400" dirty="0"/>
              <a:t>(2)=-</a:t>
            </a:r>
            <a:r>
              <a:rPr lang="es-ES" altLang="en-US" sz="2400" dirty="0" err="1"/>
              <a:t>mag</a:t>
            </a:r>
            <a:r>
              <a:rPr lang="es-ES" altLang="en-US" sz="2400" dirty="0"/>
              <a:t>*y(1);</a:t>
            </a:r>
          </a:p>
        </p:txBody>
      </p:sp>
      <p:pic>
        <p:nvPicPr>
          <p:cNvPr id="3" name="Picture 2" descr="A screenshot of a computer program&#10;&#10;AI-generated content may be incorrect.">
            <a:extLst>
              <a:ext uri="{FF2B5EF4-FFF2-40B4-BE49-F238E27FC236}">
                <a16:creationId xmlns:a16="http://schemas.microsoft.com/office/drawing/2014/main" id="{FC8C53B8-0C3A-C4B2-1164-7905A0AEA8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Glycolytic oscillations – Sel’kov model</a:t>
            </a: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3058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1" name="Group 5"/>
          <p:cNvGrpSpPr>
            <a:grpSpLocks/>
          </p:cNvGrpSpPr>
          <p:nvPr/>
        </p:nvGrpSpPr>
        <p:grpSpPr bwMode="auto">
          <a:xfrm>
            <a:off x="3124200" y="685800"/>
            <a:ext cx="2362200" cy="1676400"/>
            <a:chOff x="1968" y="432"/>
            <a:chExt cx="1488" cy="1056"/>
          </a:xfrm>
        </p:grpSpPr>
        <p:sp>
          <p:nvSpPr>
            <p:cNvPr id="4103" name="AutoShape 6"/>
            <p:cNvSpPr>
              <a:spLocks noChangeArrowheads="1"/>
            </p:cNvSpPr>
            <p:nvPr/>
          </p:nvSpPr>
          <p:spPr bwMode="auto">
            <a:xfrm>
              <a:off x="2304" y="768"/>
              <a:ext cx="912" cy="384"/>
            </a:xfrm>
            <a:prstGeom prst="curvedDownArrow">
              <a:avLst>
                <a:gd name="adj1" fmla="val 14998"/>
                <a:gd name="adj2" fmla="val 62498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4104" name="Text Box 7"/>
            <p:cNvSpPr txBox="1">
              <a:spLocks noChangeArrowheads="1"/>
            </p:cNvSpPr>
            <p:nvPr/>
          </p:nvSpPr>
          <p:spPr bwMode="auto">
            <a:xfrm>
              <a:off x="2064" y="1104"/>
              <a:ext cx="47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006600"/>
                  </a:solidFill>
                  <a:latin typeface="Times New Roman" pitchFamily="18" charset="0"/>
                </a:rPr>
                <a:t>ATP</a:t>
              </a:r>
            </a:p>
          </p:txBody>
        </p:sp>
        <p:sp>
          <p:nvSpPr>
            <p:cNvPr id="4105" name="Text Box 8"/>
            <p:cNvSpPr txBox="1">
              <a:spLocks noChangeArrowheads="1"/>
            </p:cNvSpPr>
            <p:nvPr/>
          </p:nvSpPr>
          <p:spPr bwMode="auto">
            <a:xfrm>
              <a:off x="2832" y="1104"/>
              <a:ext cx="50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006600"/>
                  </a:solidFill>
                  <a:latin typeface="Times New Roman" pitchFamily="18" charset="0"/>
                </a:rPr>
                <a:t>ADP</a:t>
              </a:r>
            </a:p>
          </p:txBody>
        </p:sp>
        <p:sp>
          <p:nvSpPr>
            <p:cNvPr id="4106" name="Rectangle 9"/>
            <p:cNvSpPr>
              <a:spLocks noChangeArrowheads="1"/>
            </p:cNvSpPr>
            <p:nvPr/>
          </p:nvSpPr>
          <p:spPr bwMode="auto">
            <a:xfrm>
              <a:off x="1968" y="432"/>
              <a:ext cx="1488" cy="1056"/>
            </a:xfrm>
            <a:prstGeom prst="rect">
              <a:avLst/>
            </a:prstGeom>
            <a:noFill/>
            <a:ln w="57150">
              <a:solidFill>
                <a:srgbClr val="0066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>
                <a:latin typeface="Times New Roman" pitchFamily="18" charset="0"/>
              </a:endParaRPr>
            </a:p>
          </p:txBody>
        </p:sp>
      </p:grpSp>
      <p:sp>
        <p:nvSpPr>
          <p:cNvPr id="4102" name="Text Box 10"/>
          <p:cNvSpPr txBox="1">
            <a:spLocks noChangeArrowheads="1"/>
          </p:cNvSpPr>
          <p:nvPr/>
        </p:nvSpPr>
        <p:spPr bwMode="auto">
          <a:xfrm>
            <a:off x="533400" y="2743200"/>
            <a:ext cx="8305800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0988" indent="-2222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68897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000" dirty="0">
                <a:latin typeface="Times New Roman" pitchFamily="18" charset="0"/>
              </a:rPr>
              <a:t>Steady state doesn’t capture full behavior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000" dirty="0">
                <a:latin typeface="Times New Roman" pitchFamily="18" charset="0"/>
              </a:rPr>
              <a:t>Oscillations have been observed in experimental systems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000" b="1" dirty="0" err="1">
                <a:latin typeface="Times New Roman" pitchFamily="18" charset="0"/>
              </a:rPr>
              <a:t>Sel’kov</a:t>
            </a:r>
            <a:r>
              <a:rPr lang="en-US" altLang="en-US" sz="2000" dirty="0">
                <a:latin typeface="Times New Roman" pitchFamily="18" charset="0"/>
              </a:rPr>
              <a:t> model as a simplified explanation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Times New Roman" pitchFamily="18" charset="0"/>
              </a:rPr>
              <a:t>Competing feedback loops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000" dirty="0">
                <a:latin typeface="Times New Roman" pitchFamily="18" charset="0"/>
              </a:rPr>
              <a:t>ATP is both a substrate and inhibitor of PFK1 (negative feedback)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000" dirty="0">
                <a:latin typeface="Times New Roman" pitchFamily="18" charset="0"/>
              </a:rPr>
              <a:t> Focus here on </a:t>
            </a:r>
            <a:r>
              <a:rPr lang="en-US" altLang="en-US" sz="2000" dirty="0">
                <a:solidFill>
                  <a:srgbClr val="FF0000"/>
                </a:solidFill>
                <a:latin typeface="Times New Roman" pitchFamily="18" charset="0"/>
              </a:rPr>
              <a:t>ATP as a substrate</a:t>
            </a:r>
            <a:r>
              <a:rPr lang="en-US" altLang="en-US" sz="2000" dirty="0">
                <a:latin typeface="Times New Roman" pitchFamily="18" charset="0"/>
              </a:rPr>
              <a:t>, to be acted upon by PFK1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000" dirty="0">
                <a:solidFill>
                  <a:srgbClr val="0033CC"/>
                </a:solidFill>
                <a:latin typeface="Times New Roman" pitchFamily="18" charset="0"/>
              </a:rPr>
              <a:t>Binding of multiple ADPs activates PFK1</a:t>
            </a:r>
            <a:r>
              <a:rPr lang="en-US" altLang="en-US" sz="2000" dirty="0">
                <a:latin typeface="Times New Roman" pitchFamily="18" charset="0"/>
              </a:rPr>
              <a:t> (positive feedback)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000" dirty="0">
                <a:latin typeface="Times New Roman" pitchFamily="18" charset="0"/>
              </a:rPr>
              <a:t> increasing amounts of ADP enhance reaction rate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000" dirty="0">
                <a:latin typeface="Times New Roman" pitchFamily="18" charset="0"/>
              </a:rPr>
              <a:t> acts through increasing AMP concentration (won’t include that here)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000" dirty="0">
                <a:latin typeface="Times New Roman" pitchFamily="18" charset="0"/>
              </a:rPr>
              <a:t>Goal: find reaction behavior as a function of input ATP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0CE7F8-F83A-621C-4B03-90A0AFFEF7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Glycolytic oscillations – Sel’kov model</a:t>
            </a:r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3" r="21101"/>
          <a:stretch>
            <a:fillRect/>
          </a:stretch>
        </p:blipFill>
        <p:spPr bwMode="auto">
          <a:xfrm>
            <a:off x="2362200" y="762000"/>
            <a:ext cx="45720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3124200" y="685800"/>
            <a:ext cx="2362200" cy="1676400"/>
            <a:chOff x="1968" y="432"/>
            <a:chExt cx="1488" cy="1056"/>
          </a:xfrm>
        </p:grpSpPr>
        <p:sp>
          <p:nvSpPr>
            <p:cNvPr id="5135" name="AutoShape 6"/>
            <p:cNvSpPr>
              <a:spLocks noChangeArrowheads="1"/>
            </p:cNvSpPr>
            <p:nvPr/>
          </p:nvSpPr>
          <p:spPr bwMode="auto">
            <a:xfrm>
              <a:off x="2304" y="768"/>
              <a:ext cx="912" cy="384"/>
            </a:xfrm>
            <a:prstGeom prst="curvedDownArrow">
              <a:avLst>
                <a:gd name="adj1" fmla="val 14998"/>
                <a:gd name="adj2" fmla="val 62498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5136" name="Text Box 7"/>
            <p:cNvSpPr txBox="1">
              <a:spLocks noChangeArrowheads="1"/>
            </p:cNvSpPr>
            <p:nvPr/>
          </p:nvSpPr>
          <p:spPr bwMode="auto">
            <a:xfrm>
              <a:off x="2064" y="1104"/>
              <a:ext cx="47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006600"/>
                  </a:solidFill>
                  <a:latin typeface="Times New Roman" pitchFamily="18" charset="0"/>
                </a:rPr>
                <a:t>ATP</a:t>
              </a:r>
            </a:p>
          </p:txBody>
        </p:sp>
        <p:sp>
          <p:nvSpPr>
            <p:cNvPr id="5137" name="Text Box 8"/>
            <p:cNvSpPr txBox="1">
              <a:spLocks noChangeArrowheads="1"/>
            </p:cNvSpPr>
            <p:nvPr/>
          </p:nvSpPr>
          <p:spPr bwMode="auto">
            <a:xfrm>
              <a:off x="2832" y="1104"/>
              <a:ext cx="50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006600"/>
                  </a:solidFill>
                  <a:latin typeface="Times New Roman" pitchFamily="18" charset="0"/>
                </a:rPr>
                <a:t>ADP</a:t>
              </a:r>
            </a:p>
          </p:txBody>
        </p:sp>
        <p:sp>
          <p:nvSpPr>
            <p:cNvPr id="5138" name="Rectangle 9"/>
            <p:cNvSpPr>
              <a:spLocks noChangeArrowheads="1"/>
            </p:cNvSpPr>
            <p:nvPr/>
          </p:nvSpPr>
          <p:spPr bwMode="auto">
            <a:xfrm>
              <a:off x="1968" y="432"/>
              <a:ext cx="1488" cy="1056"/>
            </a:xfrm>
            <a:prstGeom prst="rect">
              <a:avLst/>
            </a:prstGeom>
            <a:noFill/>
            <a:ln w="57150">
              <a:solidFill>
                <a:srgbClr val="0066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>
                <a:latin typeface="Times New Roman" pitchFamily="18" charset="0"/>
              </a:endParaRPr>
            </a:p>
          </p:txBody>
        </p:sp>
      </p:grpSp>
      <p:sp>
        <p:nvSpPr>
          <p:cNvPr id="5126" name="Text Box 11"/>
          <p:cNvSpPr txBox="1">
            <a:spLocks noChangeArrowheads="1"/>
          </p:cNvSpPr>
          <p:nvPr/>
        </p:nvSpPr>
        <p:spPr bwMode="auto">
          <a:xfrm>
            <a:off x="609600" y="1219200"/>
            <a:ext cx="17684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E = PFK1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S</a:t>
            </a:r>
            <a:r>
              <a:rPr lang="en-US" altLang="en-US" sz="2400" baseline="-25000">
                <a:latin typeface="Times New Roman" pitchFamily="18" charset="0"/>
              </a:rPr>
              <a:t>1</a:t>
            </a:r>
            <a:r>
              <a:rPr lang="en-US" altLang="en-US" sz="2400">
                <a:latin typeface="Times New Roman" pitchFamily="18" charset="0"/>
              </a:rPr>
              <a:t>=ATP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S</a:t>
            </a:r>
            <a:r>
              <a:rPr lang="en-US" altLang="en-US" sz="2400" baseline="-25000">
                <a:latin typeface="Times New Roman" pitchFamily="18" charset="0"/>
              </a:rPr>
              <a:t>2</a:t>
            </a:r>
            <a:r>
              <a:rPr lang="en-US" altLang="en-US" sz="2400">
                <a:latin typeface="Times New Roman" pitchFamily="18" charset="0"/>
              </a:rPr>
              <a:t>=ADP</a:t>
            </a:r>
          </a:p>
        </p:txBody>
      </p:sp>
      <p:grpSp>
        <p:nvGrpSpPr>
          <p:cNvPr id="110607" name="Group 15"/>
          <p:cNvGrpSpPr>
            <a:grpSpLocks/>
          </p:cNvGrpSpPr>
          <p:nvPr/>
        </p:nvGrpSpPr>
        <p:grpSpPr bwMode="auto">
          <a:xfrm>
            <a:off x="381000" y="2560638"/>
            <a:ext cx="7167563" cy="1173162"/>
            <a:chOff x="240" y="1680"/>
            <a:chExt cx="4515" cy="739"/>
          </a:xfrm>
        </p:grpSpPr>
        <p:sp>
          <p:nvSpPr>
            <p:cNvPr id="5133" name="Text Box 10"/>
            <p:cNvSpPr txBox="1">
              <a:spLocks noChangeArrowheads="1"/>
            </p:cNvSpPr>
            <p:nvPr/>
          </p:nvSpPr>
          <p:spPr bwMode="auto">
            <a:xfrm>
              <a:off x="240" y="1728"/>
              <a:ext cx="2640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280988" indent="-22225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Times New Roman" pitchFamily="18" charset="0"/>
                </a:rPr>
                <a:t>Activation of PFK1 by ADP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Times New Roman" pitchFamily="18" charset="0"/>
                </a:rPr>
                <a:t>	requires </a:t>
              </a:r>
              <a:r>
                <a:rPr lang="en-US" altLang="en-US" sz="2400">
                  <a:latin typeface="Times New Roman" pitchFamily="18" charset="0"/>
                  <a:sym typeface="Symbol" pitchFamily="18" charset="2"/>
                </a:rPr>
                <a:t> ADPs for activation</a:t>
              </a:r>
            </a:p>
          </p:txBody>
        </p:sp>
        <p:pic>
          <p:nvPicPr>
            <p:cNvPr id="5134" name="Picture 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8" y="1680"/>
              <a:ext cx="1587" cy="7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10605" name="Text Box 13"/>
          <p:cNvSpPr txBox="1">
            <a:spLocks noChangeArrowheads="1"/>
          </p:cNvSpPr>
          <p:nvPr/>
        </p:nvSpPr>
        <p:spPr bwMode="auto">
          <a:xfrm>
            <a:off x="6172200" y="1524000"/>
            <a:ext cx="17684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x</a:t>
            </a:r>
            <a:r>
              <a:rPr lang="en-US" altLang="en-US" sz="2400" baseline="-25000" dirty="0">
                <a:latin typeface="Times New Roman" pitchFamily="18" charset="0"/>
              </a:rPr>
              <a:t>1</a:t>
            </a:r>
            <a:r>
              <a:rPr lang="en-US" altLang="en-US" sz="2400" dirty="0">
                <a:latin typeface="Times New Roman" pitchFamily="18" charset="0"/>
              </a:rPr>
              <a:t> = ES</a:t>
            </a:r>
            <a:r>
              <a:rPr lang="en-US" altLang="en-US" sz="2400" baseline="-25000" dirty="0">
                <a:latin typeface="Times New Roman" pitchFamily="18" charset="0"/>
              </a:rPr>
              <a:t>2</a:t>
            </a:r>
            <a:r>
              <a:rPr lang="en-US" altLang="en-US" sz="2400" baseline="30000" dirty="0">
                <a:latin typeface="Times New Roman" pitchFamily="18" charset="0"/>
                <a:sym typeface="Symbol" pitchFamily="18" charset="2"/>
              </a:rPr>
              <a:t></a:t>
            </a:r>
            <a:endParaRPr lang="en-US" altLang="en-US" sz="2400" dirty="0">
              <a:latin typeface="Times New Roman" pitchFamily="18" charset="0"/>
              <a:sym typeface="Symbol" pitchFamily="18" charset="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x</a:t>
            </a:r>
            <a:r>
              <a:rPr lang="en-US" altLang="en-US" sz="2400" baseline="-25000" dirty="0">
                <a:latin typeface="Times New Roman" pitchFamily="18" charset="0"/>
              </a:rPr>
              <a:t>2</a:t>
            </a:r>
            <a:r>
              <a:rPr lang="en-US" altLang="en-US" sz="2400" dirty="0">
                <a:latin typeface="Times New Roman" pitchFamily="18" charset="0"/>
              </a:rPr>
              <a:t> = S</a:t>
            </a:r>
            <a:r>
              <a:rPr lang="en-US" altLang="en-US" sz="2400" baseline="-25000" dirty="0">
                <a:latin typeface="Times New Roman" pitchFamily="18" charset="0"/>
              </a:rPr>
              <a:t>1 </a:t>
            </a:r>
            <a:r>
              <a:rPr lang="en-US" altLang="en-US" sz="2400" dirty="0">
                <a:latin typeface="Times New Roman" pitchFamily="18" charset="0"/>
              </a:rPr>
              <a:t>ES</a:t>
            </a:r>
            <a:r>
              <a:rPr lang="en-US" altLang="en-US" sz="2400" baseline="-25000" dirty="0">
                <a:latin typeface="Times New Roman" pitchFamily="18" charset="0"/>
              </a:rPr>
              <a:t>2</a:t>
            </a:r>
            <a:r>
              <a:rPr lang="en-US" altLang="en-US" sz="2400" baseline="30000" dirty="0">
                <a:latin typeface="Times New Roman" pitchFamily="18" charset="0"/>
                <a:sym typeface="Symbol" pitchFamily="18" charset="2"/>
              </a:rPr>
              <a:t></a:t>
            </a:r>
            <a:endParaRPr lang="en-US" altLang="en-US" sz="2400" baseline="30000" dirty="0">
              <a:latin typeface="Times New Roman" pitchFamily="18" charset="0"/>
            </a:endParaRPr>
          </a:p>
        </p:txBody>
      </p:sp>
      <p:grpSp>
        <p:nvGrpSpPr>
          <p:cNvPr id="110609" name="Group 17"/>
          <p:cNvGrpSpPr>
            <a:grpSpLocks/>
          </p:cNvGrpSpPr>
          <p:nvPr/>
        </p:nvGrpSpPr>
        <p:grpSpPr bwMode="auto">
          <a:xfrm>
            <a:off x="381000" y="3733800"/>
            <a:ext cx="6553200" cy="1879600"/>
            <a:chOff x="240" y="2352"/>
            <a:chExt cx="4128" cy="1184"/>
          </a:xfrm>
        </p:grpSpPr>
        <p:pic>
          <p:nvPicPr>
            <p:cNvPr id="5131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85" b="5074"/>
            <a:stretch>
              <a:fillRect/>
            </a:stretch>
          </p:blipFill>
          <p:spPr bwMode="auto">
            <a:xfrm>
              <a:off x="1536" y="2352"/>
              <a:ext cx="2832" cy="11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32" name="Text Box 14"/>
            <p:cNvSpPr txBox="1">
              <a:spLocks noChangeArrowheads="1"/>
            </p:cNvSpPr>
            <p:nvPr/>
          </p:nvSpPr>
          <p:spPr bwMode="auto">
            <a:xfrm>
              <a:off x="240" y="2352"/>
              <a:ext cx="26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280988" indent="-22225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Times New Roman" pitchFamily="18" charset="0"/>
                </a:rPr>
                <a:t>PFK1 pathways</a:t>
              </a:r>
              <a:endParaRPr lang="en-US" altLang="en-US" sz="2400">
                <a:latin typeface="Times New Roman" pitchFamily="18" charset="0"/>
                <a:sym typeface="Symbol" pitchFamily="18" charset="2"/>
              </a:endParaRPr>
            </a:p>
          </p:txBody>
        </p:sp>
      </p:grpSp>
      <p:sp>
        <p:nvSpPr>
          <p:cNvPr id="5130" name="Text Box 18"/>
          <p:cNvSpPr txBox="1">
            <a:spLocks noChangeArrowheads="1"/>
          </p:cNvSpPr>
          <p:nvPr/>
        </p:nvSpPr>
        <p:spPr bwMode="auto">
          <a:xfrm>
            <a:off x="914400" y="5715000"/>
            <a:ext cx="73374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0033CC"/>
                </a:solidFill>
                <a:latin typeface="Times New Roman" pitchFamily="18" charset="0"/>
              </a:rPr>
              <a:t>Given input rate v</a:t>
            </a:r>
            <a:r>
              <a:rPr lang="en-US" altLang="en-US" sz="2800" baseline="-25000">
                <a:solidFill>
                  <a:srgbClr val="0033CC"/>
                </a:solidFill>
                <a:latin typeface="Times New Roman" pitchFamily="18" charset="0"/>
              </a:rPr>
              <a:t>1</a:t>
            </a:r>
            <a:r>
              <a:rPr lang="en-US" altLang="en-US" sz="2800">
                <a:solidFill>
                  <a:srgbClr val="0033CC"/>
                </a:solidFill>
                <a:latin typeface="Times New Roman" pitchFamily="18" charset="0"/>
              </a:rPr>
              <a:t>, how does this system behave?</a:t>
            </a:r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7A40180F-A989-CA78-0802-7C07A8724A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Reaction scheme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4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576513"/>
            <a:ext cx="7620000" cy="389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3124200" y="6096000"/>
            <a:ext cx="28749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i="1"/>
              <a:t>e + x</a:t>
            </a:r>
            <a:r>
              <a:rPr lang="en-US" altLang="en-US" i="1" baseline="-25000"/>
              <a:t>1</a:t>
            </a:r>
            <a:r>
              <a:rPr lang="en-US" altLang="en-US" i="1"/>
              <a:t> + x</a:t>
            </a:r>
            <a:r>
              <a:rPr lang="en-US" altLang="en-US" i="1" baseline="-25000"/>
              <a:t>2</a:t>
            </a:r>
            <a:r>
              <a:rPr lang="en-US" altLang="en-US" i="1"/>
              <a:t> = e</a:t>
            </a:r>
            <a:r>
              <a:rPr lang="en-US" altLang="en-US" i="1" baseline="-25000"/>
              <a:t>0</a:t>
            </a:r>
            <a:endParaRPr lang="en-US" altLang="en-US" i="1"/>
          </a:p>
        </p:txBody>
      </p:sp>
      <p:pic>
        <p:nvPicPr>
          <p:cNvPr id="615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3" r="21101"/>
          <a:stretch>
            <a:fillRect/>
          </a:stretch>
        </p:blipFill>
        <p:spPr bwMode="auto">
          <a:xfrm>
            <a:off x="2362200" y="762000"/>
            <a:ext cx="45720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Text Box 14"/>
          <p:cNvSpPr txBox="1">
            <a:spLocks noChangeArrowheads="1"/>
          </p:cNvSpPr>
          <p:nvPr/>
        </p:nvSpPr>
        <p:spPr bwMode="auto">
          <a:xfrm>
            <a:off x="609600" y="1219200"/>
            <a:ext cx="17684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E = PFK1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S</a:t>
            </a:r>
            <a:r>
              <a:rPr lang="en-US" altLang="en-US" sz="2400" baseline="-25000">
                <a:latin typeface="Times New Roman" pitchFamily="18" charset="0"/>
              </a:rPr>
              <a:t>1</a:t>
            </a:r>
            <a:r>
              <a:rPr lang="en-US" altLang="en-US" sz="2400">
                <a:latin typeface="Times New Roman" pitchFamily="18" charset="0"/>
              </a:rPr>
              <a:t>=ATP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S</a:t>
            </a:r>
            <a:r>
              <a:rPr lang="en-US" altLang="en-US" sz="2400" baseline="-25000">
                <a:latin typeface="Times New Roman" pitchFamily="18" charset="0"/>
              </a:rPr>
              <a:t>2</a:t>
            </a:r>
            <a:r>
              <a:rPr lang="en-US" altLang="en-US" sz="2400">
                <a:latin typeface="Times New Roman" pitchFamily="18" charset="0"/>
              </a:rPr>
              <a:t>=ADP</a:t>
            </a:r>
          </a:p>
        </p:txBody>
      </p:sp>
      <p:sp>
        <p:nvSpPr>
          <p:cNvPr id="98319" name="Text Box 15"/>
          <p:cNvSpPr txBox="1">
            <a:spLocks noChangeArrowheads="1"/>
          </p:cNvSpPr>
          <p:nvPr/>
        </p:nvSpPr>
        <p:spPr bwMode="auto">
          <a:xfrm>
            <a:off x="6172200" y="1524000"/>
            <a:ext cx="17684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x</a:t>
            </a:r>
            <a:r>
              <a:rPr lang="en-US" altLang="en-US" sz="2400" baseline="-25000" dirty="0">
                <a:latin typeface="Times New Roman" pitchFamily="18" charset="0"/>
              </a:rPr>
              <a:t>1</a:t>
            </a:r>
            <a:r>
              <a:rPr lang="en-US" altLang="en-US" sz="2400" dirty="0">
                <a:latin typeface="Times New Roman" pitchFamily="18" charset="0"/>
              </a:rPr>
              <a:t> = ES</a:t>
            </a:r>
            <a:r>
              <a:rPr lang="en-US" altLang="en-US" sz="2400" baseline="-25000" dirty="0">
                <a:latin typeface="Times New Roman" pitchFamily="18" charset="0"/>
              </a:rPr>
              <a:t>2</a:t>
            </a:r>
            <a:r>
              <a:rPr lang="en-US" altLang="en-US" sz="2400" baseline="30000" dirty="0">
                <a:latin typeface="Times New Roman" pitchFamily="18" charset="0"/>
                <a:sym typeface="Symbol" pitchFamily="18" charset="2"/>
              </a:rPr>
              <a:t></a:t>
            </a:r>
            <a:endParaRPr lang="en-US" altLang="en-US" sz="2400" dirty="0">
              <a:latin typeface="Times New Roman" pitchFamily="18" charset="0"/>
              <a:sym typeface="Symbol" pitchFamily="18" charset="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x</a:t>
            </a:r>
            <a:r>
              <a:rPr lang="en-US" altLang="en-US" sz="2400" baseline="-25000" dirty="0">
                <a:latin typeface="Times New Roman" pitchFamily="18" charset="0"/>
              </a:rPr>
              <a:t>2</a:t>
            </a:r>
            <a:r>
              <a:rPr lang="en-US" altLang="en-US" sz="2400" dirty="0">
                <a:latin typeface="Times New Roman" pitchFamily="18" charset="0"/>
              </a:rPr>
              <a:t> = S</a:t>
            </a:r>
            <a:r>
              <a:rPr lang="en-US" altLang="en-US" sz="2400" baseline="-25000" dirty="0">
                <a:latin typeface="Times New Roman" pitchFamily="18" charset="0"/>
              </a:rPr>
              <a:t>1 </a:t>
            </a:r>
            <a:r>
              <a:rPr lang="en-US" altLang="en-US" sz="2400" dirty="0">
                <a:latin typeface="Times New Roman" pitchFamily="18" charset="0"/>
              </a:rPr>
              <a:t>ES</a:t>
            </a:r>
            <a:r>
              <a:rPr lang="en-US" altLang="en-US" sz="2400" baseline="-25000" dirty="0">
                <a:latin typeface="Times New Roman" pitchFamily="18" charset="0"/>
              </a:rPr>
              <a:t>2</a:t>
            </a:r>
            <a:r>
              <a:rPr lang="en-US" altLang="en-US" sz="2400" baseline="30000" dirty="0">
                <a:latin typeface="Times New Roman" pitchFamily="18" charset="0"/>
                <a:sym typeface="Symbol" pitchFamily="18" charset="2"/>
              </a:rPr>
              <a:t></a:t>
            </a:r>
            <a:endParaRPr lang="en-US" altLang="en-US" sz="2400" baseline="30000" dirty="0">
              <a:latin typeface="Times New Roman" pitchFamily="18" charset="0"/>
            </a:endParaRPr>
          </a:p>
        </p:txBody>
      </p:sp>
      <p:pic>
        <p:nvPicPr>
          <p:cNvPr id="4" name="Picture 3" descr="A screenshot of a math scheme&#10;&#10;Description automatically generated">
            <a:extLst>
              <a:ext uri="{FF2B5EF4-FFF2-40B4-BE49-F238E27FC236}">
                <a16:creationId xmlns:a16="http://schemas.microsoft.com/office/drawing/2014/main" id="{02714F54-97B7-1B41-BD03-E124AFB9BD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7171" name="Rectangle 9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7172" name="Rectangle 11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7173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7174" name="Rectangle 15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graphicFrame>
        <p:nvGraphicFramePr>
          <p:cNvPr id="7175" name="Object 6"/>
          <p:cNvGraphicFramePr>
            <a:graphicFrameLocks noChangeAspect="1"/>
          </p:cNvGraphicFramePr>
          <p:nvPr/>
        </p:nvGraphicFramePr>
        <p:xfrm>
          <a:off x="1676400" y="152400"/>
          <a:ext cx="1443038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37836" imgH="431613" progId="Equation.3">
                  <p:embed/>
                </p:oleObj>
              </mc:Choice>
              <mc:Fallback>
                <p:oleObj name="Equation" r:id="rId2" imgW="837836" imgH="431613" progId="Equation.3">
                  <p:embed/>
                  <p:pic>
                    <p:nvPicPr>
                      <p:cNvPr id="717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52400"/>
                        <a:ext cx="1443038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6" name="Object 8"/>
          <p:cNvGraphicFramePr>
            <a:graphicFrameLocks noChangeAspect="1"/>
          </p:cNvGraphicFramePr>
          <p:nvPr/>
        </p:nvGraphicFramePr>
        <p:xfrm>
          <a:off x="1676400" y="914400"/>
          <a:ext cx="1722438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02865" imgH="507780" progId="Equation.3">
                  <p:embed/>
                </p:oleObj>
              </mc:Choice>
              <mc:Fallback>
                <p:oleObj name="Equation" r:id="rId4" imgW="1002865" imgH="507780" progId="Equation.3">
                  <p:embed/>
                  <p:pic>
                    <p:nvPicPr>
                      <p:cNvPr id="717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914400"/>
                        <a:ext cx="1722438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10"/>
          <p:cNvGraphicFramePr>
            <a:graphicFrameLocks noChangeAspect="1"/>
          </p:cNvGraphicFramePr>
          <p:nvPr/>
        </p:nvGraphicFramePr>
        <p:xfrm>
          <a:off x="4038600" y="152400"/>
          <a:ext cx="836613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82391" imgH="431613" progId="Equation.3">
                  <p:embed/>
                </p:oleObj>
              </mc:Choice>
              <mc:Fallback>
                <p:oleObj name="Equation" r:id="rId6" imgW="482391" imgH="431613" progId="Equation.3">
                  <p:embed/>
                  <p:pic>
                    <p:nvPicPr>
                      <p:cNvPr id="717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152400"/>
                        <a:ext cx="836613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12"/>
          <p:cNvGraphicFramePr>
            <a:graphicFrameLocks noChangeAspect="1"/>
          </p:cNvGraphicFramePr>
          <p:nvPr/>
        </p:nvGraphicFramePr>
        <p:xfrm>
          <a:off x="4038600" y="990600"/>
          <a:ext cx="90170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20474" imgH="431613" progId="Equation.3">
                  <p:embed/>
                </p:oleObj>
              </mc:Choice>
              <mc:Fallback>
                <p:oleObj name="Equation" r:id="rId8" imgW="520474" imgH="431613" progId="Equation.3">
                  <p:embed/>
                  <p:pic>
                    <p:nvPicPr>
                      <p:cNvPr id="717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990600"/>
                        <a:ext cx="901700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Object 14"/>
          <p:cNvGraphicFramePr>
            <a:graphicFrameLocks noChangeAspect="1"/>
          </p:cNvGraphicFramePr>
          <p:nvPr/>
        </p:nvGraphicFramePr>
        <p:xfrm>
          <a:off x="6019800" y="152400"/>
          <a:ext cx="1427163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25500" imgH="431800" progId="Equation.3">
                  <p:embed/>
                </p:oleObj>
              </mc:Choice>
              <mc:Fallback>
                <p:oleObj name="Equation" r:id="rId10" imgW="825500" imgH="431800" progId="Equation.3">
                  <p:embed/>
                  <p:pic>
                    <p:nvPicPr>
                      <p:cNvPr id="7179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152400"/>
                        <a:ext cx="1427163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0" name="Rectangle 19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7181" name="Rectangle 21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7182" name="Rectangle 2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7183" name="Rectangle 25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graphicFrame>
        <p:nvGraphicFramePr>
          <p:cNvPr id="7184" name="Object 20"/>
          <p:cNvGraphicFramePr>
            <a:graphicFrameLocks noChangeAspect="1"/>
          </p:cNvGraphicFramePr>
          <p:nvPr/>
        </p:nvGraphicFramePr>
        <p:xfrm>
          <a:off x="6248400" y="990600"/>
          <a:ext cx="890588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45863" imgH="431613" progId="Equation.3">
                  <p:embed/>
                </p:oleObj>
              </mc:Choice>
              <mc:Fallback>
                <p:oleObj name="Equation" r:id="rId12" imgW="545863" imgH="431613" progId="Equation.3">
                  <p:embed/>
                  <p:pic>
                    <p:nvPicPr>
                      <p:cNvPr id="718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990600"/>
                        <a:ext cx="890588" cy="70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85" name="Group 35"/>
          <p:cNvGrpSpPr>
            <a:grpSpLocks/>
          </p:cNvGrpSpPr>
          <p:nvPr/>
        </p:nvGrpSpPr>
        <p:grpSpPr bwMode="auto">
          <a:xfrm>
            <a:off x="1219200" y="1905000"/>
            <a:ext cx="6680200" cy="827088"/>
            <a:chOff x="768" y="1200"/>
            <a:chExt cx="4208" cy="521"/>
          </a:xfrm>
        </p:grpSpPr>
        <p:graphicFrame>
          <p:nvGraphicFramePr>
            <p:cNvPr id="7194" name="Object 18"/>
            <p:cNvGraphicFramePr>
              <a:graphicFrameLocks noChangeAspect="1"/>
            </p:cNvGraphicFramePr>
            <p:nvPr/>
          </p:nvGraphicFramePr>
          <p:xfrm>
            <a:off x="768" y="1248"/>
            <a:ext cx="944" cy="4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4" imgW="914400" imgH="431800" progId="Equation.3">
                    <p:embed/>
                  </p:oleObj>
                </mc:Choice>
                <mc:Fallback>
                  <p:oleObj name="Equation" r:id="rId14" imgW="914400" imgH="431800" progId="Equation.3">
                    <p:embed/>
                    <p:pic>
                      <p:nvPicPr>
                        <p:cNvPr id="7194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8" y="1248"/>
                          <a:ext cx="944" cy="4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95" name="Object 22"/>
            <p:cNvGraphicFramePr>
              <a:graphicFrameLocks noChangeAspect="1"/>
            </p:cNvGraphicFramePr>
            <p:nvPr/>
          </p:nvGraphicFramePr>
          <p:xfrm>
            <a:off x="2208" y="1248"/>
            <a:ext cx="1013" cy="4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977900" imgH="431800" progId="Equation.3">
                    <p:embed/>
                  </p:oleObj>
                </mc:Choice>
                <mc:Fallback>
                  <p:oleObj name="Equation" r:id="rId16" imgW="977900" imgH="431800" progId="Equation.3">
                    <p:embed/>
                    <p:pic>
                      <p:nvPicPr>
                        <p:cNvPr id="7195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08" y="1248"/>
                          <a:ext cx="1013" cy="4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96" name="Object 24"/>
            <p:cNvGraphicFramePr>
              <a:graphicFrameLocks noChangeAspect="1"/>
            </p:cNvGraphicFramePr>
            <p:nvPr/>
          </p:nvGraphicFramePr>
          <p:xfrm>
            <a:off x="3648" y="1200"/>
            <a:ext cx="1328" cy="5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8" imgW="1282700" imgH="508000" progId="Equation.3">
                    <p:embed/>
                  </p:oleObj>
                </mc:Choice>
                <mc:Fallback>
                  <p:oleObj name="Equation" r:id="rId18" imgW="1282700" imgH="508000" progId="Equation.3">
                    <p:embed/>
                    <p:pic>
                      <p:nvPicPr>
                        <p:cNvPr id="7196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48" y="1200"/>
                          <a:ext cx="1328" cy="5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9358" name="Group 30"/>
          <p:cNvGrpSpPr>
            <a:grpSpLocks/>
          </p:cNvGrpSpPr>
          <p:nvPr/>
        </p:nvGrpSpPr>
        <p:grpSpPr bwMode="auto">
          <a:xfrm>
            <a:off x="1371600" y="2895600"/>
            <a:ext cx="7086600" cy="3563938"/>
            <a:chOff x="864" y="1824"/>
            <a:chExt cx="4464" cy="2245"/>
          </a:xfrm>
        </p:grpSpPr>
        <p:graphicFrame>
          <p:nvGraphicFramePr>
            <p:cNvPr id="7192" name="Object 27"/>
            <p:cNvGraphicFramePr>
              <a:graphicFrameLocks noChangeAspect="1"/>
            </p:cNvGraphicFramePr>
            <p:nvPr/>
          </p:nvGraphicFramePr>
          <p:xfrm>
            <a:off x="864" y="1824"/>
            <a:ext cx="3120" cy="7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20" imgW="3040171" imgH="723422" progId="Word.Document.8">
                    <p:embed/>
                  </p:oleObj>
                </mc:Choice>
                <mc:Fallback>
                  <p:oleObj name="Document" r:id="rId20" imgW="3040171" imgH="723422" progId="Word.Document.8">
                    <p:embed/>
                    <p:pic>
                      <p:nvPicPr>
                        <p:cNvPr id="7192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4" y="1824"/>
                          <a:ext cx="3120" cy="7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7193" name="Picture 29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2490"/>
              <a:ext cx="4464" cy="1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9365" name="Rectangle 37"/>
          <p:cNvSpPr>
            <a:spLocks noChangeArrowheads="1"/>
          </p:cNvSpPr>
          <p:nvPr/>
        </p:nvSpPr>
        <p:spPr bwMode="auto">
          <a:xfrm>
            <a:off x="1371600" y="0"/>
            <a:ext cx="3810000" cy="190500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4" name="Picture 3" descr="A math equations and formulas&#10;&#10;AI-generated content may be incorrect.">
            <a:extLst>
              <a:ext uri="{FF2B5EF4-FFF2-40B4-BE49-F238E27FC236}">
                <a16:creationId xmlns:a16="http://schemas.microsoft.com/office/drawing/2014/main" id="{5035638B-8CA2-61BF-AF6F-1EFB45181AEC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3426D5D-6C0B-D8D1-EC04-E585D91659EE}"/>
              </a:ext>
            </a:extLst>
          </p:cNvPr>
          <p:cNvGrpSpPr/>
          <p:nvPr/>
        </p:nvGrpSpPr>
        <p:grpSpPr>
          <a:xfrm>
            <a:off x="609600" y="4800600"/>
            <a:ext cx="7772400" cy="1676400"/>
            <a:chOff x="609600" y="4800600"/>
            <a:chExt cx="7772400" cy="1676400"/>
          </a:xfrm>
        </p:grpSpPr>
        <p:sp>
          <p:nvSpPr>
            <p:cNvPr id="5" name="Rectangle 31">
              <a:extLst>
                <a:ext uri="{FF2B5EF4-FFF2-40B4-BE49-F238E27FC236}">
                  <a16:creationId xmlns:a16="http://schemas.microsoft.com/office/drawing/2014/main" id="{6D8931BB-95D9-BB25-98D7-D29BDDA62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00" y="4800600"/>
              <a:ext cx="7772400" cy="16764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>
                <a:latin typeface="Times New Roman" pitchFamily="18" charset="0"/>
              </a:endParaRPr>
            </a:p>
          </p:txBody>
        </p:sp>
        <p:grpSp>
          <p:nvGrpSpPr>
            <p:cNvPr id="6" name="Group 34">
              <a:extLst>
                <a:ext uri="{FF2B5EF4-FFF2-40B4-BE49-F238E27FC236}">
                  <a16:creationId xmlns:a16="http://schemas.microsoft.com/office/drawing/2014/main" id="{AE00EFEA-F094-58C9-615B-D83135081A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2000" y="4953000"/>
              <a:ext cx="584200" cy="1295400"/>
              <a:chOff x="480" y="3120"/>
              <a:chExt cx="368" cy="816"/>
            </a:xfrm>
          </p:grpSpPr>
          <p:sp>
            <p:nvSpPr>
              <p:cNvPr id="7" name="Text Box 32">
                <a:extLst>
                  <a:ext uri="{FF2B5EF4-FFF2-40B4-BE49-F238E27FC236}">
                    <a16:creationId xmlns:a16="http://schemas.microsoft.com/office/drawing/2014/main" id="{BA28DA8F-C435-ADB3-4FD1-C4B9C69E92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0" y="3120"/>
                <a:ext cx="36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400" dirty="0">
                    <a:solidFill>
                      <a:srgbClr val="FF0000"/>
                    </a:solidFill>
                    <a:latin typeface="Times New Roman" pitchFamily="18" charset="0"/>
                  </a:rPr>
                  <a:t>0 =</a:t>
                </a:r>
              </a:p>
            </p:txBody>
          </p:sp>
          <p:sp>
            <p:nvSpPr>
              <p:cNvPr id="8" name="Text Box 33">
                <a:extLst>
                  <a:ext uri="{FF2B5EF4-FFF2-40B4-BE49-F238E27FC236}">
                    <a16:creationId xmlns:a16="http://schemas.microsoft.com/office/drawing/2014/main" id="{0EB79E7A-5F63-69A0-9EAF-24F5703784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0" y="3648"/>
                <a:ext cx="36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400">
                    <a:solidFill>
                      <a:srgbClr val="FF0000"/>
                    </a:solidFill>
                    <a:latin typeface="Times New Roman" pitchFamily="18" charset="0"/>
                  </a:rPr>
                  <a:t>0 =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8199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8200" name="Rectangle 14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8202" name="Rectangle 16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8203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81000"/>
            <a:ext cx="56388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Text Box 30"/>
          <p:cNvSpPr txBox="1">
            <a:spLocks noChangeArrowheads="1"/>
          </p:cNvSpPr>
          <p:nvPr/>
        </p:nvSpPr>
        <p:spPr bwMode="auto">
          <a:xfrm>
            <a:off x="228600" y="304800"/>
            <a:ext cx="41227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time-scaling (quasi-steady state)</a:t>
            </a:r>
          </a:p>
        </p:txBody>
      </p:sp>
      <p:sp>
        <p:nvSpPr>
          <p:cNvPr id="8205" name="Text Box 31"/>
          <p:cNvSpPr txBox="1">
            <a:spLocks noChangeArrowheads="1"/>
          </p:cNvSpPr>
          <p:nvPr/>
        </p:nvSpPr>
        <p:spPr bwMode="auto">
          <a:xfrm>
            <a:off x="304800" y="3200400"/>
            <a:ext cx="79009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which allows simplification of the sigma differential equations:</a:t>
            </a:r>
          </a:p>
        </p:txBody>
      </p:sp>
      <p:pic>
        <p:nvPicPr>
          <p:cNvPr id="8206" name="Picture 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657600"/>
            <a:ext cx="5562600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4A55AD4-D25E-9CBA-2691-F3E3100411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9223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9224" name="Rectangle 14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9225" name="Rectangle 15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9226" name="Rectangle 16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9228" name="Text Box 31"/>
          <p:cNvSpPr txBox="1">
            <a:spLocks noChangeArrowheads="1"/>
          </p:cNvSpPr>
          <p:nvPr/>
        </p:nvSpPr>
        <p:spPr bwMode="auto">
          <a:xfrm>
            <a:off x="304800" y="3200400"/>
            <a:ext cx="79009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which allows simplification of the sigma differential equations:</a:t>
            </a:r>
          </a:p>
        </p:txBody>
      </p:sp>
      <p:pic>
        <p:nvPicPr>
          <p:cNvPr id="9229" name="Picture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657600"/>
            <a:ext cx="5562600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31"/>
          <p:cNvSpPr txBox="1">
            <a:spLocks noChangeArrowheads="1"/>
          </p:cNvSpPr>
          <p:nvPr/>
        </p:nvSpPr>
        <p:spPr bwMode="auto">
          <a:xfrm>
            <a:off x="2395537" y="457200"/>
            <a:ext cx="49625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Give some specific numbers: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45033"/>
          <a:stretch>
            <a:fillRect/>
          </a:stretch>
        </p:blipFill>
        <p:spPr bwMode="auto">
          <a:xfrm>
            <a:off x="531812" y="1447800"/>
            <a:ext cx="803275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A2C1DC5-1DDC-5056-4BE2-967185ED3A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1530</TotalTime>
  <Words>1608</Words>
  <Application>Microsoft Office PowerPoint</Application>
  <PresentationFormat>On-screen Show (4:3)</PresentationFormat>
  <Paragraphs>304</Paragraphs>
  <Slides>36</Slides>
  <Notes>0</Notes>
  <HiddenSlides>0</HiddenSlides>
  <MMClips>2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Arial</vt:lpstr>
      <vt:lpstr>Cambria Math</vt:lpstr>
      <vt:lpstr>Courier New</vt:lpstr>
      <vt:lpstr>Times New Roman</vt:lpstr>
      <vt:lpstr>Default Design</vt:lpstr>
      <vt:lpstr>Equation</vt:lpstr>
      <vt:lpstr>Document</vt:lpstr>
      <vt:lpstr>Microsoft Word 97 - 2003 Document</vt:lpstr>
      <vt:lpstr>Dynamic systems drive cellular functions</vt:lpstr>
      <vt:lpstr>Dynamic systems – HW2Q1 as starting point</vt:lpstr>
      <vt:lpstr>Glycolytic oscillations – Sel’kov model</vt:lpstr>
      <vt:lpstr>Glycolytic oscillations – Sel’kov model</vt:lpstr>
      <vt:lpstr>Glycolytic oscillations – Sel’kov model</vt:lpstr>
      <vt:lpstr>Reaction scheme</vt:lpstr>
      <vt:lpstr>PowerPoint Presentation</vt:lpstr>
      <vt:lpstr>PowerPoint Presentation</vt:lpstr>
      <vt:lpstr>PowerPoint Presentation</vt:lpstr>
      <vt:lpstr>vector map</vt:lpstr>
      <vt:lpstr>temporal dynamics</vt:lpstr>
      <vt:lpstr>Oscillations don’t occur for all parameters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ODE example - spiral</vt:lpstr>
      <vt:lpstr>ODE example; sine and cosine</vt:lpstr>
      <vt:lpstr>PowerPoint Presentation</vt:lpstr>
      <vt:lpstr>PowerPoint Presentation</vt:lpstr>
      <vt:lpstr>ODE example; sine and cosine</vt:lpstr>
      <vt:lpstr>PowerPoint Presentation</vt:lpstr>
      <vt:lpstr>PowerPoint Presentation</vt:lpstr>
      <vt:lpstr>ODE sample; sine and cosine</vt:lpstr>
      <vt:lpstr>ODE example - spiral</vt:lpstr>
      <vt:lpstr>PowerPoint Presentation</vt:lpstr>
      <vt:lpstr>PowerPoint Presentation</vt:lpstr>
      <vt:lpstr>PowerPoint Presentation</vt:lpstr>
      <vt:lpstr>PowerPoint Presentation</vt:lpstr>
      <vt:lpstr>Your goal</vt:lpstr>
      <vt:lpstr>Your goal: the system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uku</dc:creator>
  <cp:lastModifiedBy>Lance Kam</cp:lastModifiedBy>
  <cp:revision>102</cp:revision>
  <dcterms:created xsi:type="dcterms:W3CDTF">1601-01-01T00:00:00Z</dcterms:created>
  <dcterms:modified xsi:type="dcterms:W3CDTF">2025-10-12T03:38:03Z</dcterms:modified>
</cp:coreProperties>
</file>